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9" r:id="rId2"/>
    <p:sldId id="258" r:id="rId3"/>
    <p:sldId id="256" r:id="rId4"/>
    <p:sldId id="265" r:id="rId5"/>
    <p:sldId id="261" r:id="rId6"/>
    <p:sldId id="262" r:id="rId7"/>
    <p:sldId id="263" r:id="rId8"/>
    <p:sldId id="264" r:id="rId9"/>
    <p:sldId id="260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7" r:id="rId19"/>
    <p:sldId id="278" r:id="rId20"/>
    <p:sldId id="280" r:id="rId21"/>
    <p:sldId id="281" r:id="rId22"/>
    <p:sldId id="279" r:id="rId23"/>
    <p:sldId id="282" r:id="rId24"/>
    <p:sldId id="275" r:id="rId25"/>
    <p:sldId id="276" r:id="rId26"/>
    <p:sldId id="283" r:id="rId27"/>
    <p:sldId id="286" r:id="rId28"/>
    <p:sldId id="285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B206"/>
    <a:srgbClr val="00813B"/>
    <a:srgbClr val="CBCBCB"/>
    <a:srgbClr val="B4B4B4"/>
    <a:srgbClr val="C2C2C2"/>
    <a:srgbClr val="969696"/>
    <a:srgbClr val="222982"/>
    <a:srgbClr val="51933D"/>
    <a:srgbClr val="8E8E8E"/>
    <a:srgbClr val="001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45" autoAdjust="0"/>
  </p:normalViewPr>
  <p:slideViewPr>
    <p:cSldViewPr snapToGrid="0">
      <p:cViewPr varScale="1">
        <p:scale>
          <a:sx n="105" d="100"/>
          <a:sy n="105" d="100"/>
        </p:scale>
        <p:origin x="132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3F9C-C39A-436B-8361-8C5D2A08A836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48D9-E856-4A86-9E70-C4A17091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5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3B0-422F-80CD-BCAF-FC7F97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0C479F-302F-2056-3E58-B0784F1D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AE561-A1D6-5AE4-9EE2-262642C9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ECCB89-B04E-2C38-8666-A009A644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1690C-C645-2D8B-5C7C-645F9934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5A9A42C-5F9A-D1DD-C55C-F227D9C6A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C45D34-05A5-895D-8B45-FE0321E05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508428-E2F7-35B6-A490-30AC653038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643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B45-DCB3-005B-05B1-F57208F9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05940-AF8D-1022-65B2-175A431B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657622-2FF2-54BC-D6DE-3FDAC9B8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2B314E-A69F-9A00-106A-5781DA422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65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60A40-6BD7-6C30-E5CC-9B60D21F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345F79-254B-87E3-A0E6-A51D341AC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31CB15-0A02-2BAB-A67D-E1CB22318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0D5403-D61F-53AE-1F04-52A786D57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587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32ED-ED61-9AC4-FADF-BDDB316D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8350532-AAB5-7DD9-D930-07FF8D4A6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BB0117E-F477-BB2D-43CA-2EFF11787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753A20-1D8F-FA35-EAA6-DC9001859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90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837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F6F8-13BC-2E0A-BBEC-9DB03A63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1489D4-52EC-4B5C-A92F-7C007A20B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C9DE0B-D2D5-C83E-8A2F-0D124BBA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9EF0E-4073-3EA7-88FC-6485B05DC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345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827C1-160A-6351-EF44-7337EC984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C449CB-5664-0F4E-BBD8-C4BA69C05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A3C521-6064-F550-1D2B-4333E899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C8DF36-8C1F-4487-4BEA-958BBA60F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04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F57D-ABA1-5903-E407-8ADC78CA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A24F50-A287-E3FB-C840-71CD38DFC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643013-04C0-9CA1-0697-5DD49DB6A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D3B84C-8A55-C540-704B-13CAA1445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83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A0EB6-0484-F4D5-A19A-3F9C9338D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1656AAB-E958-C26D-6853-B82D0C74B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2BFA62-0074-28A5-6A72-CE0CEABE4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6835F4-3FDC-6471-6709-4D0BA3402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52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BDA2-EE80-B6B9-B5B6-EEB145B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8BF0F6-DD74-7E55-26AE-0A271C364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0F44B-F107-9086-2F28-344FD4B2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BA86F-05B5-FD4B-D8F0-A25CAC6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2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A5C14-3023-9054-AB3A-C85AE8B1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B5F20B-EF57-A62F-1279-63C385AC3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AEAFD39-B1CB-2D19-5445-2FC1EB3D6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9A6D37-4137-4645-158D-32188B748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664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457CB-9F99-F1EE-88BB-1442509D8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C05645-5AE2-30A8-3FB7-3CD1CE46B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078377-A627-BC4E-A313-AFE71530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8DA0E-57AF-A1FE-B407-42DD92E0F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65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BDD9-3B0E-2E51-6E4E-8BC5F4500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39D796-999F-E184-E810-094839C10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E93A14-B164-BCD2-84CF-95BF44C0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273CC6-90D4-E066-4E40-BE51E73AB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221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C327D-0CA6-FEBA-D082-50688003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EB161D-0961-A0CA-2410-F85DB847B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008D14-2581-4096-FA83-4067F6607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718404-A6DE-3BA6-BD47-B68D799EC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144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F7AA-740C-BD72-5FF0-C281803F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A603F-700B-5543-D8C9-E9379E8A5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8BFBA5-BBFD-F87B-8C0E-A5C9F7EF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0B66F7-87B2-069D-E8AD-3EB3EF01E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554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40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4965-4284-BD76-7A51-358A54EC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5BEBA3-AFB3-358E-C844-0805CC372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E89C6C-56AC-007D-6976-F01CA356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E6853A-FD17-24A1-4670-7B6E0260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61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FA37-037A-50E1-0C5C-34CD8F2EC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CFFC82E-A1BE-171D-2C36-CB38DEA37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C7FB7E-5802-DBA3-C306-294557DFF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2E10C8-C962-249D-1E46-8CAD59138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929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B2F-B912-4866-DF59-D9292FA6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A50850-03B9-5000-E9D8-D5DA97DD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16118-CC79-8418-3467-E345C968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F01CB-6E51-07CE-E637-2A42933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86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3355-B461-5032-AF47-F5B1559C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51A7C-7C5B-7987-A343-03A4D6CC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874988-8171-7B80-3E46-57E7304E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148AE-BB41-F4CC-EA90-36B070159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6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132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D731-A1C4-D48B-C1F6-922CF9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9B450-E753-9641-1F47-AE1C5C45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65B62E-30DC-23E4-6E14-618CC15D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02C29-8E3A-144E-1C31-46F01E207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839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7927-B051-013C-1A32-69A170CC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BB7E00-E37D-EA2C-2DAE-102E60735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55C2BA-741F-842E-8E2D-3C1B61BE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18F52-6FCC-654D-1B98-7839045F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6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C01-16FC-241B-07F0-962484AD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B15390-585F-9E72-B9D0-98F6374AE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63C69F-611D-888A-FE35-F656872C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58C2A-5E7C-0310-F6A4-31CB8C5B2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9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B332-2AB7-D701-4904-E313ACDB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D44EA7-7EA6-9897-4AE2-BE89F9F17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3397AA-75E5-5626-49C9-1B3009269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A28E6-8B61-05DB-03E3-64EE33F6A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6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B7C-9254-8A99-008D-CDAD5C73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65527B-9B9D-6FDE-446F-37A0DA0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8F03A-8F61-A28F-D388-CEB4DB32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5F946C-FB0B-D7F4-08D8-B02F7E50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6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FA63-B623-C6FA-231F-77A49BFA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6EDDA1D-0DB2-FACB-736C-E3B18E8E5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DE1B00-12C8-ADEE-2C2B-9F1D92FBB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CFFE0D-1C1F-EA79-FF09-A73630D39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43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AD3B-AB20-DCDA-74D3-44538AA8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988DAF-241C-C2CD-238B-FFC3465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8E81D-1331-2DD1-8A13-85B8A309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03B7FA-98B5-9CDC-80C7-781A32CA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6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63F6-D7B7-5BA8-1C0C-DBB9E64D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7588578-66C0-BA14-17EA-20D9FFF09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ABE4947-94A8-8C22-81A4-0D945F6B1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2F735F-FA43-6518-08F9-EC525CB86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01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E71-1344-2B15-C5A7-E41398D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2541FB-3506-748E-0C92-FFD1B48AF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D830F4-034E-FAA2-A9F0-FDCB46EED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C2215-5AC4-4A47-6EF1-3F96C83C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B489E-1B57-6755-F4B5-183E4C86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5439B7-CA79-352E-8D99-14EE49C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1E75-DD05-0348-2CDF-F2738EF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9BED9-A8F0-81CE-E9BD-C24F621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C568A-7D1F-F2A0-F62D-E9F0B0B3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C0445-173D-46FA-E403-D589FE0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9340E-F90B-EFF7-5F80-95D6D789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52564-2EDE-8D63-1AA7-B38D1EDA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0842E-931B-9BD2-BC68-A051709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94D0E-30BF-0B87-F2F1-94B65D60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5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ED9921-C4B9-EB71-A3E3-BEF1BFF61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13E2E9-8236-7A30-4196-2FEB4903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3D931-1228-BD5F-FB06-CD482259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1B368-5F89-D740-314D-42A2BAD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87558-36F3-4C3A-ED00-F2BEF6B6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22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FB66-A748-F9EE-A2F3-6504BBC7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F5FCC-9C5D-23DF-D602-1F9AB412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50205-3128-87C5-2B6E-556070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112BD-B471-553D-5F9D-3433D10B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E640A-4D58-4029-CAE4-C75359D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27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4820A-0724-84B1-32CD-1DFB0CE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7FB3D-CC7A-821F-26D3-3B4F529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2873F8-D842-80FC-BBD4-3BC2073E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8A54F-C309-ECD9-9F43-FF352B25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1FA4A-6703-1E5F-2A33-B477083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6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6E19E-2B98-C170-29A0-5CDB17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1D10E-05AF-5869-5ECE-0B149544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E21BA-B94E-EE4F-342C-0CA9E9DB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5A9B1-DFB7-19BF-CDA0-8DA629BB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CF1C2B-FBA3-9292-C42B-0ED586B7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1E30A6-90F1-7B5C-E97B-3C18E95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0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FAA8D-C37B-8C3A-1333-F700A597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F6160-47D6-824F-E8E9-7756E7ED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79F36-AC59-E58B-F025-31D4A40F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8765D7-26BF-A7A4-CF77-35CFFEFC2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3B644E-7643-64AE-35C3-A3FFEF827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F987D-BA9A-BFD1-335C-8CFF527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20DCF-3709-37AA-2717-3BBFD66A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0AD42C-A44B-646E-62D3-C29D469A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CE7CA-BFA4-9D9A-A24E-48F8E2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D33C1-FBBD-EDBA-E855-92CF6350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8905F-98CB-BC0C-B69A-F0D2E0ED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297118-442D-13EB-59F9-CA35D36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03471-D047-8A65-DE3A-F5C6A06B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806E7-F470-C073-253C-23746CB9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B1327-53F8-D99A-D2CB-59BB268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E777C-B8ED-602F-2C2E-F52CA100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B281E-859A-9D7C-C07A-A528904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DEF519-B599-0A7F-7CFC-D0FCEAD9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067F4-4B83-DF91-F678-4551FFA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7F5C08-76FE-A28A-D103-DCC314E6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A100E-45AF-B440-47A4-18BDD08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552-622E-50AA-CB04-FA0595DF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DCFA7A-D26D-A152-8AD8-E4D4D4550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69F2-35A9-2905-B665-4B6972EE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F4E611-88D6-9B51-EAF7-3EFC7D0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E57F2-6075-C577-2D60-CE61E94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D66AE-87C8-2665-BCC5-B248547A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2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2554B5-3333-7449-4B46-8B610FB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584AA-0B80-84E8-D5D6-12FE3DC8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F52A4-6BE1-7A48-7D30-49AC2270D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6849A-E85B-4916-A5E0-8D9605592D5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7233A-81F7-B00C-C2AE-301B44C2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CAE56-0725-98B8-60CD-1B629FE19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vs.aids.gov.br/download/Vigite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aids.gov.br/download/Vigite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aids.gov.br/download/Vigite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4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upload.wikimedia.org/wikipedia/commons/9/93/Discobolus_in_National_Roman_Museum_Palazzo_Massimo_alle_Terme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e/e0/Sylvester_Graham_%281794-1851%29.jpg/250px-Sylvester_Graham_%281794-1851%29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49C7DC-E1D2-67CF-7FFB-F099C645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B3D1CA1-2666-9028-B379-E844746F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232FCD5-B7C0-04C1-E282-8B7C3200BD4C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C121EDD-DC0B-6F50-4031-684B06A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67" y="1123313"/>
            <a:ext cx="5754466" cy="32368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7C875E-99A2-F750-8457-37A37F31BADF}"/>
              </a:ext>
            </a:extLst>
          </p:cNvPr>
          <p:cNvSpPr txBox="1"/>
          <p:nvPr/>
        </p:nvSpPr>
        <p:spPr>
          <a:xfrm>
            <a:off x="819150" y="416291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Trabalho de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Conclusão de Curso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14FA6-AD9E-FEC8-7B89-081430AB33AB}"/>
              </a:ext>
            </a:extLst>
          </p:cNvPr>
          <p:cNvSpPr txBox="1"/>
          <p:nvPr/>
        </p:nvSpPr>
        <p:spPr>
          <a:xfrm>
            <a:off x="819150" y="5132408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ova Light" panose="020B0304020202020204" pitchFamily="34" charset="0"/>
              </a:rPr>
              <a:t>Adilson, Fabio, Gabriel Possato, Gabriel Schultes, Paulo, Shara</a:t>
            </a:r>
          </a:p>
        </p:txBody>
      </p:sp>
    </p:spTree>
    <p:extLst>
      <p:ext uri="{BB962C8B-B14F-4D97-AF65-F5344CB8AC3E}">
        <p14:creationId xmlns:p14="http://schemas.microsoft.com/office/powerpoint/2010/main" val="399850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854DD-1758-A294-817A-EB999477A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E5E0DDC-EF3F-FB4E-DC84-E7B517C42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C3B6B8-9A7F-34F6-375D-DC47E81E29C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95E1B2D-5BA3-0362-58C9-A5EE7F060473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Causas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1901BF-F12B-AB23-35D1-93B97A2BDF67}"/>
              </a:ext>
            </a:extLst>
          </p:cNvPr>
          <p:cNvSpPr txBox="1"/>
          <p:nvPr/>
        </p:nvSpPr>
        <p:spPr>
          <a:xfrm>
            <a:off x="819149" y="1659285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Alguns possíveis fatores que contribuem para a obesidade são: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Alimentação inadequada: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dietas ricas em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alimentos ultraprocessados, gorduras, açúcares</a:t>
            </a:r>
            <a:r>
              <a:rPr lang="pt-BR" sz="2400" dirty="0">
                <a:solidFill>
                  <a:srgbClr val="00D36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e bebidas calóricas favorecem o acúmulo de gordura corporal.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Sedentarismo: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 falta de atividade física</a:t>
            </a:r>
            <a:r>
              <a:rPr lang="pt-BR" sz="2400" dirty="0">
                <a:solidFill>
                  <a:srgbClr val="00D36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reduz o gasto calórico diário, contribuindo para o ganho de peso.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Fatores psicológicos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</a:rPr>
              <a:t>: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estresse, ansiedade, depressão e transtornos alimentares,</a:t>
            </a:r>
            <a:r>
              <a:rPr lang="pt-BR" sz="2400" dirty="0">
                <a:latin typeface="Arial Nova Light" panose="020B0304020202020204" pitchFamily="34" charset="0"/>
              </a:rPr>
              <a:t> como a compulsão alimentar, podem levar ao consumo excessivo de alimentos.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Genética: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os genes podem afetar o metabolismo, o apetite e a forma como o corpo armazena gordura, </a:t>
            </a:r>
            <a:r>
              <a:rPr lang="pt-BR" sz="2400" dirty="0">
                <a:latin typeface="Arial Nova Light" panose="020B0304020202020204" pitchFamily="34" charset="0"/>
              </a:rPr>
              <a:t>tornando algumas pessoas mais propensas ao ganho de peso. </a:t>
            </a:r>
            <a:r>
              <a:rPr lang="es-ES" sz="2400" dirty="0">
                <a:latin typeface="Arial Nova Light" panose="020B0304020202020204" pitchFamily="34" charset="0"/>
              </a:rPr>
              <a:t>(MANUAL MSD. </a:t>
            </a:r>
            <a:r>
              <a:rPr lang="es-ES" sz="2400" dirty="0" err="1">
                <a:latin typeface="Arial Nova Light" panose="020B0304020202020204" pitchFamily="34" charset="0"/>
              </a:rPr>
              <a:t>Shauna</a:t>
            </a:r>
            <a:r>
              <a:rPr lang="es-ES" sz="2400" dirty="0">
                <a:latin typeface="Arial Nova Light" panose="020B0304020202020204" pitchFamily="34" charset="0"/>
              </a:rPr>
              <a:t> M. Levy, MD, MS, et al; </a:t>
            </a:r>
            <a:r>
              <a:rPr lang="es-ES" sz="2400" b="1" dirty="0" err="1">
                <a:latin typeface="Arial Nova Light" panose="020B0304020202020204" pitchFamily="34" charset="0"/>
              </a:rPr>
              <a:t>Obesidade</a:t>
            </a:r>
            <a:r>
              <a:rPr lang="es-ES" sz="2400" dirty="0">
                <a:latin typeface="Arial Nova Light" panose="020B0304020202020204" pitchFamily="34" charset="0"/>
              </a:rPr>
              <a:t>)​</a:t>
            </a:r>
            <a:endParaRPr lang="pt-BR" sz="2400" dirty="0">
              <a:latin typeface="Arial Nova Light" panose="020B0304020202020204" pitchFamily="34" charset="0"/>
            </a:endParaRPr>
          </a:p>
        </p:txBody>
      </p:sp>
      <p:pic>
        <p:nvPicPr>
          <p:cNvPr id="4" name="Imagem 3" descr="Frutas em cima&#10;&#10;O conteúdo gerado por IA pode estar incorreto.">
            <a:extLst>
              <a:ext uri="{FF2B5EF4-FFF2-40B4-BE49-F238E27FC236}">
                <a16:creationId xmlns:a16="http://schemas.microsoft.com/office/drawing/2014/main" id="{26A66A37-6A11-8D49-6270-E4203F0CF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67" y="-318369"/>
            <a:ext cx="2634341" cy="2634341"/>
          </a:xfrm>
          <a:prstGeom prst="rect">
            <a:avLst/>
          </a:prstGeom>
        </p:spPr>
      </p:pic>
      <p:pic>
        <p:nvPicPr>
          <p:cNvPr id="5" name="Imagem 4" descr="Frutas em cima&#10;&#10;O conteúdo gerado por IA pode estar incorreto.">
            <a:extLst>
              <a:ext uri="{FF2B5EF4-FFF2-40B4-BE49-F238E27FC236}">
                <a16:creationId xmlns:a16="http://schemas.microsoft.com/office/drawing/2014/main" id="{65107F91-3027-FCFB-38B5-B69E1D7E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461" flipH="1">
            <a:off x="-241121" y="-28623"/>
            <a:ext cx="1406044" cy="14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392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8C99C-2F7C-6E63-E85F-332CBD4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7818B3D-C34D-D55C-2F07-931F848F0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7B796-3FE0-BE89-7377-12B8CAC4644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9B6399-6BC9-A6B0-A1A7-13E1EEC6820B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Impactos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E382DD-9AC2-5661-E230-2EA56684935A}"/>
              </a:ext>
            </a:extLst>
          </p:cNvPr>
          <p:cNvSpPr txBox="1"/>
          <p:nvPr/>
        </p:nvSpPr>
        <p:spPr>
          <a:xfrm>
            <a:off x="819151" y="1541739"/>
            <a:ext cx="54477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 Nova Light" panose="020B0304020202020204" pitchFamily="34" charset="0"/>
              </a:rPr>
              <a:t>Na pesquisa realizada pelo Ministério da Saúde, por meio do sistema 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Brasil, evidencia-se </a:t>
            </a:r>
            <a:r>
              <a:rPr lang="pt-BR" sz="2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evolução da prevalência da obesidade no Brasil ao longo dos anos.</a:t>
            </a:r>
            <a:r>
              <a:rPr lang="pt-BR" sz="22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200" dirty="0">
                <a:latin typeface="Arial Nova Light" panose="020B0304020202020204" pitchFamily="34" charset="0"/>
              </a:rPr>
              <a:t>Desde 2006, quando 11,8% da população era considerada obesa, os índices </a:t>
            </a:r>
            <a:r>
              <a:rPr lang="pt-BR" sz="2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cresceram significativamente, atingindo 24,3% em 2023.</a:t>
            </a:r>
            <a:r>
              <a:rPr lang="pt-BR" sz="2200" dirty="0">
                <a:latin typeface="Arial Nova Light" panose="020B0304020202020204" pitchFamily="34" charset="0"/>
              </a:rPr>
              <a:t> (MINISTÉRIO DA SAÚDE. Secretaria de Vigilância em Saúde e Ambiente. </a:t>
            </a:r>
            <a:r>
              <a:rPr lang="pt-BR" sz="22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Brasil: vigilância de fatores de risco e proteção para doenças crônicas por inquérito telefônico.)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5222CBA-F87B-CD3A-9E8D-6304C5C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08" y="2356605"/>
            <a:ext cx="4779614" cy="2155074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770EA7-1386-1B12-7DC1-C51CE7F74DB8}"/>
              </a:ext>
            </a:extLst>
          </p:cNvPr>
          <p:cNvSpPr txBox="1"/>
          <p:nvPr/>
        </p:nvSpPr>
        <p:spPr>
          <a:xfrm>
            <a:off x="6343808" y="4526540"/>
            <a:ext cx="4779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Evolução da Prevalência de Obesidade no Brasil (2006-2023) </a:t>
            </a:r>
            <a:r>
              <a:rPr lang="pt-BR" sz="1000" dirty="0">
                <a:latin typeface="Arial Nova Light" panose="020B0304020202020204" pitchFamily="34" charset="0"/>
              </a:rPr>
              <a:t>- Fonte: </a:t>
            </a:r>
            <a:r>
              <a:rPr lang="pt-BR" sz="1000" dirty="0">
                <a:latin typeface="Arial Nova Light" panose="020B0304020202020204" pitchFamily="34" charset="0"/>
                <a:hlinkClick r:id="rId4"/>
              </a:rPr>
              <a:t>https://svs.aids.gov.br/download/Vigitel/ 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768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6150C3-F676-6D8F-B316-EB723B7B8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73E14C9-9E84-5DC6-8660-CD73F556B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FAB7A5-1EB7-2B8A-FC98-7848A34BBD2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8762020-3BBC-CE6F-C161-768F942BF1AF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Impactos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E6755E-7995-6ADB-ADFE-D01621A0666F}"/>
              </a:ext>
            </a:extLst>
          </p:cNvPr>
          <p:cNvSpPr txBox="1"/>
          <p:nvPr/>
        </p:nvSpPr>
        <p:spPr>
          <a:xfrm>
            <a:off x="819150" y="1541739"/>
            <a:ext cx="720928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 Nova Light" panose="020B0304020202020204" pitchFamily="34" charset="0"/>
              </a:rPr>
              <a:t>O segundo gráfico demonstra que </a:t>
            </a:r>
            <a:r>
              <a:rPr lang="pt-BR" sz="2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obesidade varia conforme a idade e o sexo.</a:t>
            </a:r>
            <a:r>
              <a:rPr lang="pt-BR" sz="2200" b="1" dirty="0">
                <a:solidFill>
                  <a:srgbClr val="477D3D"/>
                </a:solidFill>
                <a:latin typeface="Arial Nova Light" panose="020B0304020202020204" pitchFamily="34" charset="0"/>
              </a:rPr>
              <a:t> </a:t>
            </a:r>
            <a:r>
              <a:rPr lang="pt-BR" sz="2200" dirty="0">
                <a:latin typeface="Arial Nova Light" panose="020B0304020202020204" pitchFamily="34" charset="0"/>
              </a:rPr>
              <a:t>Em 2023, os </a:t>
            </a:r>
            <a:r>
              <a:rPr lang="pt-BR" sz="2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maiores índices foram registrados entre indivíduos de 45 a 54 anos, </a:t>
            </a:r>
            <a:r>
              <a:rPr lang="pt-BR" sz="2200" dirty="0">
                <a:latin typeface="Arial Nova Light" panose="020B0304020202020204" pitchFamily="34" charset="0"/>
              </a:rPr>
              <a:t>sendo 32,6% dos homens e 27,5% das mulheres. Já entre os jovens de 18 a 24 anos, os percentuais foram menores (14,7% para homens e 11,8% para mulheres), indicando que </a:t>
            </a:r>
            <a:r>
              <a:rPr lang="pt-BR" sz="2200" b="1" dirty="0">
                <a:solidFill>
                  <a:srgbClr val="477D3D"/>
                </a:solidFill>
                <a:latin typeface="Arial Nova Light" panose="020B0304020202020204" pitchFamily="34" charset="0"/>
              </a:rPr>
              <a:t>o risco de obesidade aumenta com o avançar da idade. </a:t>
            </a:r>
            <a:r>
              <a:rPr lang="pt-BR" sz="2200" dirty="0">
                <a:latin typeface="Arial Nova Light" panose="020B0304020202020204" pitchFamily="34" charset="0"/>
              </a:rPr>
              <a:t>(MINISTÉRIO DA SAÚDE. Secretaria de Vigilância em Saúde e Ambiente. </a:t>
            </a:r>
            <a:r>
              <a:rPr lang="pt-BR" sz="2200" b="1" dirty="0">
                <a:latin typeface="Arial Nova Light" panose="020B0304020202020204" pitchFamily="34" charset="0"/>
              </a:rPr>
              <a:t>Departamento de Análise Epidemiológica e Vigilância de Doenças Não Transmissíveis.</a:t>
            </a:r>
            <a:r>
              <a:rPr lang="pt-BR" sz="2200" dirty="0">
                <a:latin typeface="Arial Nova Light" panose="020B0304020202020204" pitchFamily="34" charset="0"/>
              </a:rPr>
              <a:t> 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Brasil: vigilância de fatores de risco e proteção para doenças crônicas por inquérito telefônico.)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B52929-32F0-3152-E3B3-201666724D15}"/>
              </a:ext>
            </a:extLst>
          </p:cNvPr>
          <p:cNvSpPr txBox="1"/>
          <p:nvPr/>
        </p:nvSpPr>
        <p:spPr>
          <a:xfrm>
            <a:off x="8229600" y="4805168"/>
            <a:ext cx="2828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Distribuição da Obesidade por Faixa Etária e Sexo (2023) </a:t>
            </a:r>
            <a:r>
              <a:rPr lang="pt-BR" sz="1000" dirty="0">
                <a:latin typeface="Arial Nova Light" panose="020B0304020202020204" pitchFamily="34" charset="0"/>
              </a:rPr>
              <a:t>- Fonte: </a:t>
            </a:r>
            <a:r>
              <a:rPr lang="pt-BR" sz="1000" dirty="0">
                <a:latin typeface="Arial Nova Light" panose="020B0304020202020204" pitchFamily="34" charset="0"/>
                <a:hlinkClick r:id="rId3"/>
              </a:rPr>
              <a:t>https://svs.aids.gov.br/download/Vigitel/ 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4" name="Imagem 3" descr="Gráfico, Gráfico de funil&#10;&#10;O conteúdo gerado por IA pode estar incorreto.">
            <a:extLst>
              <a:ext uri="{FF2B5EF4-FFF2-40B4-BE49-F238E27FC236}">
                <a16:creationId xmlns:a16="http://schemas.microsoft.com/office/drawing/2014/main" id="{19DD648F-1C2C-BCE6-C39E-1846EBE20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626949"/>
            <a:ext cx="2892995" cy="3178219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</p:spTree>
    <p:extLst>
      <p:ext uri="{BB962C8B-B14F-4D97-AF65-F5344CB8AC3E}">
        <p14:creationId xmlns:p14="http://schemas.microsoft.com/office/powerpoint/2010/main" val="23152164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F6F27-A016-8BF7-A5ED-8BC7F039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EA0B208-A6F6-EFDB-59AF-39A2185BA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12D9DE3-B5F2-2770-DF96-51D9C49D4876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A2A18AA-35FE-4710-6246-BB4960E5F55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Impactos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F93128-D83B-31E3-0557-EEF78CC70866}"/>
              </a:ext>
            </a:extLst>
          </p:cNvPr>
          <p:cNvSpPr txBox="1"/>
          <p:nvPr/>
        </p:nvSpPr>
        <p:spPr>
          <a:xfrm>
            <a:off x="819150" y="1517472"/>
            <a:ext cx="70740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 Nova Light" panose="020B0304020202020204" pitchFamily="34" charset="0"/>
              </a:rPr>
              <a:t>O terceiro gráfico destaca a relação entre escolaridade e obesidade, demonstrando que </a:t>
            </a:r>
            <a:r>
              <a:rPr lang="pt-BR" sz="2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indivíduos com menor nível de escolaridade (0 a 8 anos de estudo) apresentam os maiores índices ao longo dos anos. </a:t>
            </a:r>
            <a:r>
              <a:rPr lang="pt-BR" sz="2200" dirty="0">
                <a:latin typeface="Arial Nova Light" panose="020B0304020202020204" pitchFamily="34" charset="0"/>
              </a:rPr>
              <a:t>Além disso, verifica-se uma tendência de crescimento da obesidade entre </a:t>
            </a:r>
            <a:r>
              <a:rPr lang="pt-BR" sz="2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todas as faixas de escolaridade desde 2006,</a:t>
            </a:r>
            <a:r>
              <a:rPr lang="pt-BR" sz="2200" dirty="0">
                <a:latin typeface="Arial Nova Light" panose="020B0304020202020204" pitchFamily="34" charset="0"/>
              </a:rPr>
              <a:t> reforçando a importância de </a:t>
            </a:r>
            <a:r>
              <a:rPr lang="pt-BR" sz="2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ações educativas para promover hábitos saudáveis e conscientizar a população sobre os riscos associados à obesidade. </a:t>
            </a:r>
            <a:r>
              <a:rPr lang="pt-BR" sz="2200" dirty="0">
                <a:latin typeface="Arial Nova Light" panose="020B0304020202020204" pitchFamily="34" charset="0"/>
              </a:rPr>
              <a:t>(MINISTÉRIO DA SAÚDE. Secretaria de Vigilância em Saúde e Ambiente. </a:t>
            </a:r>
            <a:r>
              <a:rPr lang="pt-BR" sz="22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Brasil: vigilância de fatores de risco e proteção para doenças crônicas por inquérito telefônico.)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A609AF-1FDD-5BAF-F29B-A2A71A967B2A}"/>
              </a:ext>
            </a:extLst>
          </p:cNvPr>
          <p:cNvSpPr txBox="1"/>
          <p:nvPr/>
        </p:nvSpPr>
        <p:spPr>
          <a:xfrm>
            <a:off x="8089632" y="4704534"/>
            <a:ext cx="3086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Relação entre Escolaridade e Obesidade (2006-2023) </a:t>
            </a:r>
            <a:r>
              <a:rPr lang="pt-BR" sz="1000" dirty="0">
                <a:latin typeface="Arial Nova Light" panose="020B0304020202020204" pitchFamily="34" charset="0"/>
              </a:rPr>
              <a:t>- Fonte: </a:t>
            </a:r>
            <a:r>
              <a:rPr lang="pt-BR" sz="1000" dirty="0">
                <a:latin typeface="Arial Nova Light" panose="020B0304020202020204" pitchFamily="34" charset="0"/>
                <a:hlinkClick r:id="rId3"/>
              </a:rPr>
              <a:t>https://svs.aids.gov.br/download/Vigitel/ 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10" name="Imagem 9" descr="Tabela&#10;&#10;O conteúdo gerado por IA pode estar incorreto.">
            <a:extLst>
              <a:ext uri="{FF2B5EF4-FFF2-40B4-BE49-F238E27FC236}">
                <a16:creationId xmlns:a16="http://schemas.microsoft.com/office/drawing/2014/main" id="{320FBF52-11E8-E197-DD44-5E7ABE738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33" y="1695786"/>
            <a:ext cx="3086753" cy="3008748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</p:spTree>
    <p:extLst>
      <p:ext uri="{BB962C8B-B14F-4D97-AF65-F5344CB8AC3E}">
        <p14:creationId xmlns:p14="http://schemas.microsoft.com/office/powerpoint/2010/main" val="9862670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196964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Nossa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Proposta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0DA4818-8147-D246-8DED-14D4EFD6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65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6338-5233-1F99-5418-01318C7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FBB8D70-C819-EC0E-FD2D-570BF098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6D41DF-1C95-FD67-E1B5-69C64B49D2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E37E44-8D73-E4D6-BF3C-61B144879334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EE87CC-EF87-1C06-3581-C587CC092897}"/>
              </a:ext>
            </a:extLst>
          </p:cNvPr>
          <p:cNvSpPr txBox="1"/>
          <p:nvPr/>
        </p:nvSpPr>
        <p:spPr>
          <a:xfrm>
            <a:off x="819150" y="1541739"/>
            <a:ext cx="71243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 Nova Light" panose="020B0304020202020204" pitchFamily="34" charset="0"/>
              </a:rPr>
              <a:t>O objetivo geral deste TCC é desenvolver uma solução que ajude as pessoas a compreender melhor os alimentos que consomem, proporcionando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informações relevantes sobre sua composição e impacto na saúde.</a:t>
            </a:r>
            <a:r>
              <a:rPr lang="pt-BR" sz="2800" b="1" dirty="0"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Além disso, o aplicativo permitirá a </a:t>
            </a:r>
            <a:r>
              <a:rPr lang="pt-BR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criação de planos alimentares personalizados, </a:t>
            </a:r>
            <a:r>
              <a:rPr lang="pt-BR" sz="2800" dirty="0">
                <a:latin typeface="Arial Nova Light" panose="020B0304020202020204" pitchFamily="34" charset="0"/>
              </a:rPr>
              <a:t>auxiliando os usuários a atingirem seus objetivos nutricionais de forma prática e eficiente.</a:t>
            </a:r>
          </a:p>
        </p:txBody>
      </p:sp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AD36D84-3D25-8521-E6EB-3E76AD08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76" y="2309585"/>
            <a:ext cx="3276821" cy="2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30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Como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faremos isso? </a:t>
            </a:r>
          </a:p>
        </p:txBody>
      </p:sp>
      <p:pic>
        <p:nvPicPr>
          <p:cNvPr id="13" name="Imagem 1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B1A0258-C166-6B8C-B05E-2A670C55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65653"/>
            <a:ext cx="10210800" cy="27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70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47406-2532-F061-D285-B7B4F4D36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CA07E94-C514-559C-F567-AC695DF88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6C2585B-9576-260F-31D4-93EC24F312E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2AB94D-2542-19B3-2D14-76BC53AB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" y="512135"/>
            <a:ext cx="50372597" cy="57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5564"/>
      </p:ext>
    </p:extLst>
  </p:cSld>
  <p:clrMapOvr>
    <a:masterClrMapping/>
  </p:clrMapOvr>
  <p:transition spd="med"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620D4-0285-6205-91BD-CB3172C1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6AA012C-5E88-B1C8-5892-1B6AAABE8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29D517-CF3F-7AF1-6A38-FB19BE78CDC7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CFB2A3C-A974-D041-FBFB-6C7EC3371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729" y="-83106"/>
            <a:ext cx="52085915" cy="6858000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6088D5B-04FB-0DF6-02E4-385ED6EB8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20" y="625657"/>
            <a:ext cx="2669850" cy="5606686"/>
          </a:xfrm>
          <a:prstGeom prst="rect">
            <a:avLst/>
          </a:prstGeom>
        </p:spPr>
      </p:pic>
      <p:pic>
        <p:nvPicPr>
          <p:cNvPr id="11" name="Imagem 10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5580432-0172-04B9-CB82-4E5D9773E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27" y="625657"/>
            <a:ext cx="2707929" cy="5606686"/>
          </a:xfrm>
          <a:prstGeom prst="rect">
            <a:avLst/>
          </a:prstGeom>
        </p:spPr>
      </p:pic>
      <p:pic>
        <p:nvPicPr>
          <p:cNvPr id="19" name="Imagem 18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9A11412-3AD4-DBA2-C5CF-11D2820B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823" y="625658"/>
            <a:ext cx="2707929" cy="56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1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B790D6-2DBB-00BA-A1AA-9C27468A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BB51371-31F4-7601-AF2D-ACDA5A5A2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CC170F7-47A6-79DF-2AFD-25F6DFBC344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1BF461D-9525-2910-BB9A-B111953C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2280" y="-82551"/>
            <a:ext cx="52085913" cy="6858000"/>
          </a:xfrm>
          <a:prstGeom prst="rect">
            <a:avLst/>
          </a:prstGeom>
        </p:spPr>
      </p:pic>
      <p:pic>
        <p:nvPicPr>
          <p:cNvPr id="22" name="Imagem 21" descr="Texto, Carta&#10;&#10;O conteúdo gerado por IA pode estar incorreto.">
            <a:extLst>
              <a:ext uri="{FF2B5EF4-FFF2-40B4-BE49-F238E27FC236}">
                <a16:creationId xmlns:a16="http://schemas.microsoft.com/office/drawing/2014/main" id="{2362AD43-0554-6F82-4D37-97F5ACE3C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739888"/>
            <a:ext cx="2549257" cy="5378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12711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3573C-13B5-D403-CD1C-E892CA90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1A60364-36E2-A959-0BAB-0025923D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796DFA-41D8-B04A-8955-A528751D2DDD}"/>
              </a:ext>
            </a:extLst>
          </p:cNvPr>
          <p:cNvSpPr/>
          <p:nvPr/>
        </p:nvSpPr>
        <p:spPr>
          <a:xfrm>
            <a:off x="819149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FFBC817-AF82-A064-E119-FC015092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3775">
            <a:off x="900043" y="4762652"/>
            <a:ext cx="1580604" cy="1358945"/>
          </a:xfrm>
          <a:prstGeom prst="rect">
            <a:avLst/>
          </a:prstGeom>
        </p:spPr>
      </p:pic>
      <p:pic>
        <p:nvPicPr>
          <p:cNvPr id="10" name="Imagem 9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F9B42E4B-DAC4-2FDA-CFB0-E966B767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7726">
            <a:off x="9689728" y="697102"/>
            <a:ext cx="1580604" cy="13589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F088A8-85AA-3834-A006-076D4E026FA8}"/>
              </a:ext>
            </a:extLst>
          </p:cNvPr>
          <p:cNvSpPr txBox="1"/>
          <p:nvPr/>
        </p:nvSpPr>
        <p:spPr>
          <a:xfrm>
            <a:off x="819148" y="711777"/>
            <a:ext cx="2721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b="1" dirty="0">
                <a:latin typeface="Arial Nova Light" panose="020B0304020202020204" pitchFamily="34" charset="0"/>
              </a:rPr>
              <a:t>Sumário</a:t>
            </a:r>
          </a:p>
        </p:txBody>
      </p:sp>
      <p:sp>
        <p:nvSpPr>
          <p:cNvPr id="18" name="Google Shape;342;p23">
            <a:extLst>
              <a:ext uri="{FF2B5EF4-FFF2-40B4-BE49-F238E27FC236}">
                <a16:creationId xmlns:a16="http://schemas.microsoft.com/office/drawing/2014/main" id="{B385E798-BD64-1A83-0072-D4BED6C58F30}"/>
              </a:ext>
            </a:extLst>
          </p:cNvPr>
          <p:cNvSpPr/>
          <p:nvPr/>
        </p:nvSpPr>
        <p:spPr>
          <a:xfrm>
            <a:off x="1343309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1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539D6-C975-3D4A-3710-7845AF495A0F}"/>
              </a:ext>
            </a:extLst>
          </p:cNvPr>
          <p:cNvSpPr txBox="1"/>
          <p:nvPr/>
        </p:nvSpPr>
        <p:spPr>
          <a:xfrm flipH="1">
            <a:off x="2125472" y="1909139"/>
            <a:ext cx="2595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História da </a:t>
            </a:r>
          </a:p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Dieta e seus impactos</a:t>
            </a:r>
          </a:p>
        </p:txBody>
      </p:sp>
      <p:sp>
        <p:nvSpPr>
          <p:cNvPr id="20" name="Google Shape;342;p23">
            <a:extLst>
              <a:ext uri="{FF2B5EF4-FFF2-40B4-BE49-F238E27FC236}">
                <a16:creationId xmlns:a16="http://schemas.microsoft.com/office/drawing/2014/main" id="{F77AD592-5CD8-87F5-AB5E-7D050BE7D58C}"/>
              </a:ext>
            </a:extLst>
          </p:cNvPr>
          <p:cNvSpPr/>
          <p:nvPr/>
        </p:nvSpPr>
        <p:spPr>
          <a:xfrm>
            <a:off x="4801273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2" name="Google Shape;342;p23">
            <a:extLst>
              <a:ext uri="{FF2B5EF4-FFF2-40B4-BE49-F238E27FC236}">
                <a16:creationId xmlns:a16="http://schemas.microsoft.com/office/drawing/2014/main" id="{6E984C52-678C-4BC5-2831-A799228692B0}"/>
              </a:ext>
            </a:extLst>
          </p:cNvPr>
          <p:cNvSpPr/>
          <p:nvPr/>
        </p:nvSpPr>
        <p:spPr>
          <a:xfrm>
            <a:off x="8083055" y="2254600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34" name="Google Shape;342;p23">
            <a:extLst>
              <a:ext uri="{FF2B5EF4-FFF2-40B4-BE49-F238E27FC236}">
                <a16:creationId xmlns:a16="http://schemas.microsoft.com/office/drawing/2014/main" id="{10DD8911-9C44-7A13-0977-94566A847819}"/>
              </a:ext>
            </a:extLst>
          </p:cNvPr>
          <p:cNvSpPr/>
          <p:nvPr/>
        </p:nvSpPr>
        <p:spPr>
          <a:xfrm>
            <a:off x="1343309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C6D2-C86F-0140-274F-90681278BA3D}"/>
              </a:ext>
            </a:extLst>
          </p:cNvPr>
          <p:cNvSpPr txBox="1"/>
          <p:nvPr/>
        </p:nvSpPr>
        <p:spPr>
          <a:xfrm flipH="1">
            <a:off x="5575424" y="2349513"/>
            <a:ext cx="259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Obesidade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3D415F-1329-A938-A952-567029BA0BCC}"/>
              </a:ext>
            </a:extLst>
          </p:cNvPr>
          <p:cNvSpPr txBox="1"/>
          <p:nvPr/>
        </p:nvSpPr>
        <p:spPr>
          <a:xfrm flipH="1">
            <a:off x="8857206" y="2124582"/>
            <a:ext cx="2507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Nossa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7CC620-691E-9E34-FBD1-7ABA4070B0A0}"/>
              </a:ext>
            </a:extLst>
          </p:cNvPr>
          <p:cNvSpPr txBox="1"/>
          <p:nvPr/>
        </p:nvSpPr>
        <p:spPr>
          <a:xfrm flipH="1">
            <a:off x="2125472" y="3744300"/>
            <a:ext cx="259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Conclusão</a:t>
            </a:r>
          </a:p>
        </p:txBody>
      </p:sp>
      <p:sp>
        <p:nvSpPr>
          <p:cNvPr id="5" name="Google Shape;342;p23">
            <a:extLst>
              <a:ext uri="{FF2B5EF4-FFF2-40B4-BE49-F238E27FC236}">
                <a16:creationId xmlns:a16="http://schemas.microsoft.com/office/drawing/2014/main" id="{32000A67-22CA-7400-B1DB-51B3CED6EC81}"/>
              </a:ext>
            </a:extLst>
          </p:cNvPr>
          <p:cNvSpPr/>
          <p:nvPr/>
        </p:nvSpPr>
        <p:spPr>
          <a:xfrm>
            <a:off x="4801273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EF5AE8-737A-7B83-AB66-4B437EBE6127}"/>
              </a:ext>
            </a:extLst>
          </p:cNvPr>
          <p:cNvSpPr txBox="1"/>
          <p:nvPr/>
        </p:nvSpPr>
        <p:spPr>
          <a:xfrm flipH="1">
            <a:off x="5575424" y="3744300"/>
            <a:ext cx="411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7606196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3B106-C6E6-E6FC-6058-461D97D1C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A24137-E868-59DA-F0D9-89432319A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607A00D-35C9-E193-BB08-338FDC0ED41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 descr="Forma&#10;&#10;O conteúdo gerado por IA pode estar incorreto.">
            <a:extLst>
              <a:ext uri="{FF2B5EF4-FFF2-40B4-BE49-F238E27FC236}">
                <a16:creationId xmlns:a16="http://schemas.microsoft.com/office/drawing/2014/main" id="{E0F08F0D-45DE-A832-C36C-CA60178B3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8153" y="-79128"/>
            <a:ext cx="52085891" cy="6857997"/>
          </a:xfrm>
          <a:prstGeom prst="rect">
            <a:avLst/>
          </a:prstGeom>
        </p:spPr>
      </p:pic>
      <p:pic>
        <p:nvPicPr>
          <p:cNvPr id="20" name="Imagem 19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E05A2E1-1E6B-C9D7-321C-32922FC53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65" y="723208"/>
            <a:ext cx="2565069" cy="54115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14195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ED856-6C46-9E04-82F6-D496EF2B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64EE9FD-0D03-28AE-FBE6-84EAAD0D7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6F8952-E122-CA24-4E9E-9D502E5F8A4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 descr="Forma&#10;&#10;O conteúdo gerado por IA pode estar incorreto.">
            <a:extLst>
              <a:ext uri="{FF2B5EF4-FFF2-40B4-BE49-F238E27FC236}">
                <a16:creationId xmlns:a16="http://schemas.microsoft.com/office/drawing/2014/main" id="{6262AA15-3118-C429-B3A6-BA2195F5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8153" y="-79128"/>
            <a:ext cx="52085891" cy="6857997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D3245F1-D2BD-E8FD-4620-1E6CFC78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8" y="990896"/>
            <a:ext cx="2311304" cy="4876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51281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5786-7BAD-4690-E6D6-7E367601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FE9192A-5419-5C08-E505-60CD9C490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25AE9F0-3CDB-DD06-7DEB-4C2D41A2D8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DB31EA2-7195-7908-E3B0-83913DCF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6061" y="-81850"/>
            <a:ext cx="52085906" cy="6857999"/>
          </a:xfrm>
          <a:prstGeom prst="rect">
            <a:avLst/>
          </a:prstGeom>
        </p:spPr>
      </p:pic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096A79B-5999-756C-9EF7-FCB07C591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5" y="634946"/>
            <a:ext cx="2698957" cy="5588107"/>
          </a:xfrm>
          <a:prstGeom prst="rect">
            <a:avLst/>
          </a:prstGeom>
        </p:spPr>
      </p:pic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7FD3763-567B-5FF6-7C1C-F7BE6E654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47" y="683034"/>
            <a:ext cx="2698957" cy="5588109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41534D3-301E-D1CA-489A-B63AA0F8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48" y="683035"/>
            <a:ext cx="2698957" cy="55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9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0ACD7-7D33-1485-5777-117DDEE7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651C3C2-5FB8-65D7-C452-0458AB7A6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C8BFE4C-F476-A402-DE4F-A950D71AC49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F49ADB-1CF6-0700-35C8-0C0B27364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" y="512135"/>
            <a:ext cx="50372597" cy="57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6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B36F1-A821-FAF3-3204-46792417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D151FBD-0A8E-D4A1-3842-4A7A26982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D4DC3-17CA-EA09-1688-9457457BDC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C26A26-90C8-D11F-F8D3-D54ED06A0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18980" y="673902"/>
            <a:ext cx="48017430" cy="5510196"/>
          </a:xfrm>
          <a:prstGeom prst="rect">
            <a:avLst/>
          </a:prstGeom>
        </p:spPr>
      </p:pic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A3B141BF-3757-67E6-ECCC-A73533623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16" y="673902"/>
            <a:ext cx="2705360" cy="5601367"/>
          </a:xfrm>
          <a:prstGeom prst="rect">
            <a:avLst/>
          </a:prstGeom>
        </p:spPr>
      </p:pic>
      <p:pic>
        <p:nvPicPr>
          <p:cNvPr id="6" name="Imagem 5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4CBE1176-6AAA-2DDD-948B-72AAD3B2A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57" y="673901"/>
            <a:ext cx="3992060" cy="2546117"/>
          </a:xfrm>
          <a:prstGeom prst="rect">
            <a:avLst/>
          </a:prstGeom>
        </p:spPr>
      </p:pic>
      <p:pic>
        <p:nvPicPr>
          <p:cNvPr id="9" name="Imagem 8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45BD139A-AF65-55EE-8567-C5AD8FD6D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29" y="650298"/>
            <a:ext cx="3348304" cy="2673242"/>
          </a:xfrm>
          <a:prstGeom prst="rect">
            <a:avLst/>
          </a:prstGeom>
        </p:spPr>
      </p:pic>
      <p:pic>
        <p:nvPicPr>
          <p:cNvPr id="11" name="Imagem 10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F71ECEE6-4BB6-91BF-106F-7B73D2847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039" y="3420978"/>
            <a:ext cx="3460878" cy="2763120"/>
          </a:xfrm>
          <a:prstGeom prst="rect">
            <a:avLst/>
          </a:prstGeom>
        </p:spPr>
      </p:pic>
      <p:pic>
        <p:nvPicPr>
          <p:cNvPr id="14" name="Imagem 1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B031EC9C-9121-9B24-263A-72E8950EF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42" y="3456933"/>
            <a:ext cx="3460878" cy="2763120"/>
          </a:xfrm>
          <a:prstGeom prst="rect">
            <a:avLst/>
          </a:prstGeom>
        </p:spPr>
      </p:pic>
      <p:pic>
        <p:nvPicPr>
          <p:cNvPr id="15" name="Imagem 1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AAAA9F1D-4814-2E79-B54F-763530848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22" y="650298"/>
            <a:ext cx="2705360" cy="5601367"/>
          </a:xfrm>
          <a:prstGeom prst="rect">
            <a:avLst/>
          </a:prstGeom>
        </p:spPr>
      </p:pic>
      <p:pic>
        <p:nvPicPr>
          <p:cNvPr id="17" name="Imagem 16" descr="Uma imagem contendo Gráfico de pizza&#10;&#10;O conteúdo gerado por IA pode estar incorreto.">
            <a:extLst>
              <a:ext uri="{FF2B5EF4-FFF2-40B4-BE49-F238E27FC236}">
                <a16:creationId xmlns:a16="http://schemas.microsoft.com/office/drawing/2014/main" id="{36AE45E3-298B-1442-205E-92B51DAF3D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84" y="582730"/>
            <a:ext cx="3348304" cy="2673243"/>
          </a:xfrm>
          <a:prstGeom prst="rect">
            <a:avLst/>
          </a:prstGeom>
        </p:spPr>
      </p:pic>
      <p:pic>
        <p:nvPicPr>
          <p:cNvPr id="19" name="Imagem 1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2F5EB1A-0AE2-3336-0D63-61D2591622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84" y="3420978"/>
            <a:ext cx="3460877" cy="27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0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9AD35-7921-3544-1066-D5D23C4F0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17798" y="525125"/>
            <a:ext cx="50610374" cy="5807749"/>
          </a:xfrm>
          <a:prstGeom prst="rect">
            <a:avLst/>
          </a:prstGeom>
        </p:spPr>
      </p:pic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56FD02B7-DCA3-151B-AD28-5C96341D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91" y="616783"/>
            <a:ext cx="2716500" cy="5624432"/>
          </a:xfrm>
          <a:prstGeom prst="rect">
            <a:avLst/>
          </a:prstGeom>
        </p:spPr>
      </p:pic>
      <p:pic>
        <p:nvPicPr>
          <p:cNvPr id="14" name="Imagem 1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16E9B1D-D9B1-F15E-0C1A-4FD630621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9" y="616783"/>
            <a:ext cx="2716501" cy="56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8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7AC4-BF10-B99A-4F58-B4EE81E5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2436A2C-FBE0-79C8-1AD2-8BB1DC5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43933-D278-6B56-11A9-1FC8084949D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F2507C-C96D-0847-88E0-82DACD8EB0AF}"/>
              </a:ext>
            </a:extLst>
          </p:cNvPr>
          <p:cNvSpPr txBox="1"/>
          <p:nvPr/>
        </p:nvSpPr>
        <p:spPr>
          <a:xfrm>
            <a:off x="819150" y="539896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8467BB-FAB7-1DCB-04D8-F5E6B3185A00}"/>
              </a:ext>
            </a:extLst>
          </p:cNvPr>
          <p:cNvSpPr txBox="1"/>
          <p:nvPr/>
        </p:nvSpPr>
        <p:spPr>
          <a:xfrm>
            <a:off x="1468378" y="1541929"/>
            <a:ext cx="990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Expo: </a:t>
            </a:r>
            <a:r>
              <a:rPr lang="pt-BR" sz="2400" dirty="0">
                <a:latin typeface="Arial Nova Light" panose="020B0304020202020204" pitchFamily="34" charset="0"/>
              </a:rPr>
              <a:t>Expo é uma plataforma que simplifica o desenvolvimento de aplicativos com React Native. Optamos por utilizá-la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devido aos conhecimentos adquiridos no curso, </a:t>
            </a:r>
            <a:r>
              <a:rPr lang="pt-BR" sz="2400" dirty="0">
                <a:latin typeface="Arial Nova Light" panose="020B0304020202020204" pitchFamily="34" charset="0"/>
              </a:rPr>
              <a:t>o que facilita o desenvolvimento e a implementação de funcionalidades sem configurações complexas.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ADEFF8-38C8-2276-AB2C-20EB9A4B06AB}"/>
              </a:ext>
            </a:extLst>
          </p:cNvPr>
          <p:cNvSpPr/>
          <p:nvPr/>
        </p:nvSpPr>
        <p:spPr>
          <a:xfrm>
            <a:off x="943185" y="1541929"/>
            <a:ext cx="538768" cy="538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51D919-106B-0F7A-D24E-A3506927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924" y="1640600"/>
            <a:ext cx="291715" cy="341427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7509E9C-AA73-9550-D259-DDEB44E509D6}"/>
              </a:ext>
            </a:extLst>
          </p:cNvPr>
          <p:cNvSpPr/>
          <p:nvPr/>
        </p:nvSpPr>
        <p:spPr>
          <a:xfrm>
            <a:off x="943185" y="4764147"/>
            <a:ext cx="538768" cy="5387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2D75845B-827C-0215-8D94-78754E4DF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1" y="4833212"/>
            <a:ext cx="398616" cy="398616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F71254A2-5B27-A0C6-34C2-6ECA83F7426F}"/>
              </a:ext>
            </a:extLst>
          </p:cNvPr>
          <p:cNvSpPr/>
          <p:nvPr/>
        </p:nvSpPr>
        <p:spPr>
          <a:xfrm>
            <a:off x="943185" y="3145163"/>
            <a:ext cx="538768" cy="538768"/>
          </a:xfrm>
          <a:prstGeom prst="ellipse">
            <a:avLst/>
          </a:prstGeom>
          <a:solidFill>
            <a:srgbClr val="0017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351E7840-073C-0AE3-A310-EE2E61FA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727" y="3215756"/>
            <a:ext cx="383684" cy="3836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086AD6A-FDC7-150C-4434-AEE179B3A750}"/>
              </a:ext>
            </a:extLst>
          </p:cNvPr>
          <p:cNvSpPr txBox="1"/>
          <p:nvPr/>
        </p:nvSpPr>
        <p:spPr>
          <a:xfrm>
            <a:off x="1468378" y="3161950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err="1">
                <a:latin typeface="Arial Nova Light" panose="020B0304020202020204" pitchFamily="34" charset="0"/>
              </a:rPr>
              <a:t>TypeScript</a:t>
            </a:r>
            <a:r>
              <a:rPr lang="pt-BR" sz="2400" b="1" dirty="0">
                <a:latin typeface="Arial Nova Light" panose="020B0304020202020204" pitchFamily="34" charset="0"/>
              </a:rPr>
              <a:t>: </a:t>
            </a:r>
            <a:r>
              <a:rPr lang="pt-BR" sz="2400" dirty="0" err="1">
                <a:latin typeface="Arial Nova Light" panose="020B0304020202020204" pitchFamily="34" charset="0"/>
              </a:rPr>
              <a:t>TypeScript</a:t>
            </a:r>
            <a:r>
              <a:rPr lang="pt-BR" sz="2400" dirty="0">
                <a:latin typeface="Arial Nova Light" panose="020B0304020202020204" pitchFamily="34" charset="0"/>
              </a:rPr>
              <a:t> é um </a:t>
            </a:r>
            <a:r>
              <a:rPr lang="pt-BR" sz="2400" dirty="0" err="1">
                <a:latin typeface="Arial Nova Light" panose="020B0304020202020204" pitchFamily="34" charset="0"/>
              </a:rPr>
              <a:t>superset</a:t>
            </a:r>
            <a:r>
              <a:rPr lang="pt-BR" sz="2400" dirty="0">
                <a:latin typeface="Arial Nova Light" panose="020B0304020202020204" pitchFamily="34" charset="0"/>
              </a:rPr>
              <a:t> do </a:t>
            </a:r>
            <a:r>
              <a:rPr lang="pt-BR" sz="2400" dirty="0" err="1">
                <a:latin typeface="Arial Nova Light" panose="020B0304020202020204" pitchFamily="34" charset="0"/>
              </a:rPr>
              <a:t>JavaScript</a:t>
            </a:r>
            <a:r>
              <a:rPr lang="pt-BR" sz="2400" dirty="0">
                <a:latin typeface="Arial Nova Light" panose="020B0304020202020204" pitchFamily="34" charset="0"/>
              </a:rPr>
              <a:t> que adiciona tipagem estática ao código, melhorando a manutenção e prevenindo erros antes da execução. Sua utilização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garante um código mais seguro e organizado, especialmente em projetos de maior escala.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C0EA480-2FD9-BE1F-D81B-6A93EED1D80F}"/>
              </a:ext>
            </a:extLst>
          </p:cNvPr>
          <p:cNvSpPr txBox="1"/>
          <p:nvPr/>
        </p:nvSpPr>
        <p:spPr>
          <a:xfrm>
            <a:off x="1475844" y="4768930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React Native: </a:t>
            </a:r>
            <a:r>
              <a:rPr lang="pt-BR" sz="2400" dirty="0">
                <a:latin typeface="Arial Nova Light" panose="020B0304020202020204" pitchFamily="34" charset="0"/>
              </a:rPr>
              <a:t>React Native permite o desenvolvimento de aplicativos móveis com uma única base de código, </a:t>
            </a:r>
            <a:r>
              <a:rPr lang="pt-BR" sz="2400" b="1" dirty="0">
                <a:solidFill>
                  <a:srgbClr val="51933D"/>
                </a:solidFill>
                <a:latin typeface="Arial Nova Light" panose="020B0304020202020204" pitchFamily="34" charset="0"/>
              </a:rPr>
              <a:t>compatível tanto com Android quanto iOS. </a:t>
            </a:r>
            <a:r>
              <a:rPr lang="pt-BR" sz="2400" dirty="0">
                <a:latin typeface="Arial Nova Light" panose="020B0304020202020204" pitchFamily="34" charset="0"/>
              </a:rPr>
              <a:t>Sua flexibilidade e eficiência foram essenciais para garantir uma experiência fluida para os usuários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2327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5F9BD-D54C-E067-D88C-7CAB77F63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39EB82C-F51C-7F2E-407C-743794A5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32C985-C008-8389-5E80-D87997577EB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67EA60-348E-7975-B7B6-9A79897AD524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86F443D-92A6-D69B-E18A-8A9FF25AED4F}"/>
              </a:ext>
            </a:extLst>
          </p:cNvPr>
          <p:cNvSpPr txBox="1"/>
          <p:nvPr/>
        </p:nvSpPr>
        <p:spPr>
          <a:xfrm>
            <a:off x="1481953" y="1559382"/>
            <a:ext cx="990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PHP: </a:t>
            </a:r>
            <a:r>
              <a:rPr lang="pt-BR" sz="2400" dirty="0">
                <a:latin typeface="Arial Nova Light" panose="020B0304020202020204" pitchFamily="34" charset="0"/>
              </a:rPr>
              <a:t>PHP é uma linguagem amplamente utilizada no desenvolvimento web e se destaca pela </a:t>
            </a:r>
            <a:r>
              <a:rPr lang="pt-BR" sz="2400" b="1" dirty="0">
                <a:solidFill>
                  <a:srgbClr val="51933D"/>
                </a:solidFill>
                <a:latin typeface="Arial Nova Light" panose="020B0304020202020204" pitchFamily="34" charset="0"/>
              </a:rPr>
              <a:t>facilidade de integração com bancos de dados. </a:t>
            </a:r>
            <a:r>
              <a:rPr lang="pt-BR" sz="2400" dirty="0">
                <a:latin typeface="Arial Nova Light" panose="020B0304020202020204" pitchFamily="34" charset="0"/>
              </a:rPr>
              <a:t>Optamos por utilizá-la no projeto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devido a essa característica e também por já termos conhecimento prévio adquirido no curso.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23554BE-4062-BA61-C8EA-2FEC5DCC115A}"/>
              </a:ext>
            </a:extLst>
          </p:cNvPr>
          <p:cNvSpPr/>
          <p:nvPr/>
        </p:nvSpPr>
        <p:spPr>
          <a:xfrm>
            <a:off x="943185" y="1548236"/>
            <a:ext cx="538768" cy="538768"/>
          </a:xfrm>
          <a:prstGeom prst="ellipse">
            <a:avLst/>
          </a:prstGeom>
          <a:solidFill>
            <a:srgbClr val="CBCBCB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2C2C2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3A8A4A8-EFF0-39B3-984A-D6F5E9C82D55}"/>
              </a:ext>
            </a:extLst>
          </p:cNvPr>
          <p:cNvSpPr/>
          <p:nvPr/>
        </p:nvSpPr>
        <p:spPr>
          <a:xfrm>
            <a:off x="943185" y="4808709"/>
            <a:ext cx="538768" cy="538768"/>
          </a:xfrm>
          <a:prstGeom prst="ellipse">
            <a:avLst/>
          </a:prstGeom>
          <a:solidFill>
            <a:srgbClr val="222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27985F-20F6-E5ED-F183-468FCCF0251C}"/>
              </a:ext>
            </a:extLst>
          </p:cNvPr>
          <p:cNvSpPr txBox="1"/>
          <p:nvPr/>
        </p:nvSpPr>
        <p:spPr>
          <a:xfrm>
            <a:off x="1481953" y="3172023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MySQL: </a:t>
            </a:r>
            <a:r>
              <a:rPr lang="pt-BR" sz="2400" dirty="0">
                <a:latin typeface="Arial Nova Light" panose="020B0304020202020204" pitchFamily="34" charset="0"/>
              </a:rPr>
              <a:t>MySQL é um sistema de gerenciamento de banco de dados relacional, amplamente utilizado por sua confiabilidade e eficiência. Estamos utilizando MySQL porque </a:t>
            </a:r>
            <a:r>
              <a:rPr lang="pt-BR" sz="2400" b="1" dirty="0">
                <a:solidFill>
                  <a:srgbClr val="51933D"/>
                </a:solidFill>
                <a:latin typeface="Arial Nova Light" panose="020B0304020202020204" pitchFamily="34" charset="0"/>
              </a:rPr>
              <a:t>já o conhecemos através do curso,</a:t>
            </a:r>
            <a:r>
              <a:rPr lang="pt-BR" sz="2400" dirty="0">
                <a:latin typeface="Arial Nova Light" panose="020B0304020202020204" pitchFamily="34" charset="0"/>
              </a:rPr>
              <a:t> o que facilita sua implementação e manutenção no projeto.</a:t>
            </a:r>
            <a:endParaRPr lang="pt-BR" sz="2400" b="1" dirty="0">
              <a:solidFill>
                <a:srgbClr val="2FB20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D19AFFE4-011F-8C18-2A4B-C0C824AD7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1" y="1716745"/>
            <a:ext cx="380660" cy="20175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9048198B-FD0F-2735-E6A9-E3714295D73C}"/>
              </a:ext>
            </a:extLst>
          </p:cNvPr>
          <p:cNvSpPr/>
          <p:nvPr/>
        </p:nvSpPr>
        <p:spPr>
          <a:xfrm>
            <a:off x="943185" y="3169426"/>
            <a:ext cx="538768" cy="538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A55E6F4E-9B76-904A-39A5-3E5195ADB57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21" name="Imagem 20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6D43E924-360C-FCEF-25E1-7E6689C56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56" y="4940165"/>
            <a:ext cx="275856" cy="27585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3AEFC0D-558B-AD94-A031-08AEB6CE2FC6}"/>
              </a:ext>
            </a:extLst>
          </p:cNvPr>
          <p:cNvSpPr txBox="1"/>
          <p:nvPr/>
        </p:nvSpPr>
        <p:spPr>
          <a:xfrm>
            <a:off x="1481953" y="4777154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err="1">
                <a:latin typeface="Arial Nova Light" panose="020B0304020202020204" pitchFamily="34" charset="0"/>
              </a:rPr>
              <a:t>Figma</a:t>
            </a:r>
            <a:r>
              <a:rPr lang="pt-BR" sz="2400" b="1" dirty="0">
                <a:latin typeface="Arial Nova Light" panose="020B0304020202020204" pitchFamily="34" charset="0"/>
              </a:rPr>
              <a:t>: </a:t>
            </a:r>
            <a:r>
              <a:rPr lang="pt-BR" sz="2400" dirty="0" err="1">
                <a:latin typeface="Arial Nova Light" panose="020B0304020202020204" pitchFamily="34" charset="0"/>
              </a:rPr>
              <a:t>Figma</a:t>
            </a:r>
            <a:r>
              <a:rPr lang="pt-BR" sz="2400" dirty="0">
                <a:latin typeface="Arial Nova Light" panose="020B0304020202020204" pitchFamily="34" charset="0"/>
              </a:rPr>
              <a:t> é uma ferramenta de design colaborativo que permite criar e visualizar interfaces diretamente em dispositivos móveis. Sua escolha foi baseada na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praticidade de poder verificar os designs em tempo real em um celular,</a:t>
            </a:r>
            <a:r>
              <a:rPr lang="pt-BR" sz="2400" dirty="0">
                <a:latin typeface="Arial Nova Light" panose="020B0304020202020204" pitchFamily="34" charset="0"/>
              </a:rPr>
              <a:t> garantindo uma melhor adaptação à usabilidade.</a:t>
            </a:r>
            <a:endParaRPr lang="pt-BR" sz="2400" b="1" dirty="0">
              <a:solidFill>
                <a:srgbClr val="2FB206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279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4D2F3-AD0E-B1DC-AADD-88BBFB13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D3E4C66-055E-21DE-48C2-B80A1C42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8B8B9-6B90-DA51-CB31-E458117E33F7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E7E4A-177D-461D-33AE-9EE607101CE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30B80E-93FE-3D8C-024C-6B14C1EA2875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9454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9297F-0FEC-F3AA-D9D1-1E3FBBBE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80D4216-2AB9-9A9C-B79A-07FE11E3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8D78A5-9CD5-EC24-A924-8CAF2B36606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8455B3-E006-24F6-C533-F7D370CA3B4F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5061AF2-2624-F36D-C8B8-46096642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17D4ED-6F3F-F455-3A7E-DD5060A10DE5}"/>
              </a:ext>
            </a:extLst>
          </p:cNvPr>
          <p:cNvSpPr txBox="1"/>
          <p:nvPr/>
        </p:nvSpPr>
        <p:spPr>
          <a:xfrm>
            <a:off x="1143764" y="1510523"/>
            <a:ext cx="9904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Arial Nova Light" panose="020B0304020202020204" pitchFamily="34" charset="0"/>
              </a:rPr>
              <a:t>Com o desenvolvimento deste aplicativo, buscamos </a:t>
            </a:r>
            <a:r>
              <a:rPr lang="pt-BR" sz="24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criar uma solução eficiente, acessível e adaptada às necessidades dos usuários. </a:t>
            </a:r>
            <a:r>
              <a:rPr lang="pt-BR" sz="2400" dirty="0">
                <a:latin typeface="Arial Nova Light" panose="020B0304020202020204" pitchFamily="34" charset="0"/>
              </a:rPr>
              <a:t>Nosso objetivo sempre foi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oferecer uma experiência intuitiva, prática e funcional,</a:t>
            </a:r>
            <a:r>
              <a:rPr lang="pt-BR" sz="2400" dirty="0">
                <a:latin typeface="Arial Nova Light" panose="020B0304020202020204" pitchFamily="34" charset="0"/>
              </a:rPr>
              <a:t> garantindo que o maior número possível de pessoas possa se beneficiar de suas funcionalidades.</a:t>
            </a:r>
          </a:p>
          <a:p>
            <a:pPr algn="ctr"/>
            <a:endParaRPr lang="pt-BR" sz="2400" dirty="0">
              <a:latin typeface="Arial Nova Light" panose="020B0304020202020204" pitchFamily="34" charset="0"/>
            </a:endParaRPr>
          </a:p>
          <a:p>
            <a:pPr algn="ctr"/>
            <a:r>
              <a:rPr lang="pt-BR" sz="2400" dirty="0">
                <a:latin typeface="Arial Nova Light" panose="020B0304020202020204" pitchFamily="34" charset="0"/>
              </a:rPr>
              <a:t>Esperamos que este app atenda diversas demandas e </a:t>
            </a:r>
            <a:r>
              <a:rPr lang="pt-BR" sz="24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proporcione um impacto positivo, tornando processos mais simples e acessíveis. </a:t>
            </a:r>
            <a:r>
              <a:rPr lang="pt-BR" sz="2400" dirty="0">
                <a:latin typeface="Arial Nova Light" panose="020B0304020202020204" pitchFamily="34" charset="0"/>
              </a:rPr>
              <a:t>Além disso, permanecemos abertos a melhorias e novas implementações,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visando sempre a evolução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e aprimoramento da plataforma.</a:t>
            </a:r>
          </a:p>
        </p:txBody>
      </p:sp>
      <p:pic>
        <p:nvPicPr>
          <p:cNvPr id="6" name="Imagem 5" descr="Flor amarela com fundo branco&#10;&#10;O conteúdo gerado por IA pode estar incorreto.">
            <a:extLst>
              <a:ext uri="{FF2B5EF4-FFF2-40B4-BE49-F238E27FC236}">
                <a16:creationId xmlns:a16="http://schemas.microsoft.com/office/drawing/2014/main" id="{1B0A9ACD-34A5-A441-3C1F-EB064CBB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9" y="4711280"/>
            <a:ext cx="2502031" cy="2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8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DF5DA55-7F51-954F-A4A3-9B49E416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9A8B2-9B36-096B-745D-0C1D2BE9D74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B66FF8-57B8-8779-CBA5-2A7A1174517F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História da Dieta 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seus impactos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F9F5AD-ECBC-A0F7-F36B-62C38A2EF2B6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069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B1BC1-A651-61FD-DA8C-50423789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B43909A-B283-381D-1CE1-4EC4D4F2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9202E74-D6EA-2FC3-3D91-DC8BE64F7C43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70DEE-96EA-0A3F-0A8F-E073C4B93BA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334D0A-4DF3-0022-567F-6B3FC0728311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6721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0C652-CA7E-B530-534D-83773ECA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309CE0F-A4CD-DCCB-B1BF-5DFDEE1C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69228A-F883-2B2D-BFF7-04EAFA69B97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AAE1AD-D8B8-6CAA-DF1E-9DFDADB7CCF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6193D9FD-65B0-3C79-0A86-EE45C8B4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B8A4E7-EBCD-6469-015F-8C6ADD6B483A}"/>
              </a:ext>
            </a:extLst>
          </p:cNvPr>
          <p:cNvSpPr txBox="1"/>
          <p:nvPr/>
        </p:nvSpPr>
        <p:spPr>
          <a:xfrm>
            <a:off x="819150" y="1522217"/>
            <a:ext cx="10553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HARVARD HEALTH. </a:t>
            </a:r>
            <a:r>
              <a:rPr lang="pt-BR" sz="2400" b="1" dirty="0" err="1">
                <a:latin typeface="Arial Nova Light" panose="020B0304020202020204" pitchFamily="34" charset="0"/>
              </a:rPr>
              <a:t>Calorie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counting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made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easy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 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calorie-counting-made-easy</a:t>
            </a:r>
            <a:r>
              <a:rPr lang="pt-BR" sz="24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HARVARD HEALTH. </a:t>
            </a:r>
            <a:r>
              <a:rPr lang="pt-BR" sz="2400" b="1" dirty="0" err="1">
                <a:latin typeface="Arial Nova Light" panose="020B0304020202020204" pitchFamily="34" charset="0"/>
              </a:rPr>
              <a:t>Should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you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try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the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keto</a:t>
            </a:r>
            <a:r>
              <a:rPr lang="pt-BR" sz="2400" b="1" dirty="0">
                <a:latin typeface="Arial Nova Light" panose="020B0304020202020204" pitchFamily="34" charset="0"/>
              </a:rPr>
              <a:t> diet.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should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you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try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the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keto</a:t>
            </a:r>
            <a:r>
              <a:rPr lang="pt-BR" sz="2400" dirty="0">
                <a:latin typeface="Arial Nova Light" panose="020B0304020202020204" pitchFamily="34" charset="0"/>
              </a:rPr>
              <a:t>-diet.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MANUAL MSD. </a:t>
            </a:r>
            <a:r>
              <a:rPr lang="pt-BR" sz="2400" dirty="0" err="1">
                <a:latin typeface="Arial Nova Light" panose="020B0304020202020204" pitchFamily="34" charset="0"/>
              </a:rPr>
              <a:t>Shauna</a:t>
            </a:r>
            <a:r>
              <a:rPr lang="pt-BR" sz="2400" dirty="0">
                <a:latin typeface="Arial Nova Light" panose="020B0304020202020204" pitchFamily="34" charset="0"/>
              </a:rPr>
              <a:t> M. Levy, MD, MS, et al; </a:t>
            </a:r>
            <a:r>
              <a:rPr lang="pt-BR" sz="2400" b="1" dirty="0">
                <a:latin typeface="Arial Nova Light" panose="020B0304020202020204" pitchFamily="34" charset="0"/>
              </a:rPr>
              <a:t>Obesidade.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400" dirty="0" err="1">
                <a:latin typeface="Arial Nova Light" panose="020B0304020202020204" pitchFamily="34" charset="0"/>
              </a:rPr>
              <a:t>pt</a:t>
            </a:r>
            <a:r>
              <a:rPr lang="pt-BR" sz="2400" dirty="0"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</p:txBody>
      </p:sp>
    </p:spTree>
    <p:extLst>
      <p:ext uri="{BB962C8B-B14F-4D97-AF65-F5344CB8AC3E}">
        <p14:creationId xmlns:p14="http://schemas.microsoft.com/office/powerpoint/2010/main" val="29500831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AF60B-A41C-51A9-69A3-24745D83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D3DED46-6D81-F70D-98F1-820F79F7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C1B3-0853-921B-815E-6B68497F1E5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8FCD9F-FE51-35ED-F18C-90D8F644014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1C39686-5CA7-3ED2-30D2-72A0F09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A30DA9-4205-44FD-53E4-48B1357E47A5}"/>
              </a:ext>
            </a:extLst>
          </p:cNvPr>
          <p:cNvSpPr txBox="1"/>
          <p:nvPr/>
        </p:nvSpPr>
        <p:spPr>
          <a:xfrm>
            <a:off x="819150" y="1510523"/>
            <a:ext cx="105537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1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100" i="1" dirty="0" err="1">
                <a:latin typeface="Arial Nova Light" panose="020B0304020202020204" pitchFamily="34" charset="0"/>
              </a:rPr>
              <a:t>Vigitel</a:t>
            </a:r>
            <a:r>
              <a:rPr lang="pt-BR" sz="2100" i="1" dirty="0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100" dirty="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100" dirty="0" err="1">
                <a:latin typeface="Arial Nova Light" panose="020B0304020202020204" pitchFamily="34" charset="0"/>
              </a:rPr>
              <a:t>Vigitel</a:t>
            </a:r>
            <a:r>
              <a:rPr lang="pt-BR" sz="2100" dirty="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100" dirty="0"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SOLAN, Matthew. </a:t>
            </a:r>
            <a:r>
              <a:rPr lang="pt-BR" sz="2100" b="1" dirty="0" err="1">
                <a:latin typeface="Arial Nova Light" panose="020B0304020202020204" pitchFamily="34" charset="0"/>
              </a:rPr>
              <a:t>Can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intermittent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fasting</a:t>
            </a:r>
            <a:r>
              <a:rPr lang="pt-BR" sz="2100" b="1" dirty="0">
                <a:latin typeface="Arial Nova Light" panose="020B0304020202020204" pitchFamily="34" charset="0"/>
              </a:rPr>
              <a:t> help </a:t>
            </a:r>
            <a:r>
              <a:rPr lang="pt-BR" sz="2100" b="1" dirty="0" err="1">
                <a:latin typeface="Arial Nova Light" panose="020B0304020202020204" pitchFamily="34" charset="0"/>
              </a:rPr>
              <a:t>with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weight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loss</a:t>
            </a:r>
            <a:r>
              <a:rPr lang="pt-BR" sz="2100" b="1" dirty="0">
                <a:latin typeface="Arial Nova Light" panose="020B0304020202020204" pitchFamily="34" charset="0"/>
              </a:rPr>
              <a:t>. </a:t>
            </a:r>
            <a:r>
              <a:rPr lang="pt-BR" sz="21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100" dirty="0" err="1">
                <a:latin typeface="Arial Nova Light" panose="020B0304020202020204" pitchFamily="34" charset="0"/>
              </a:rPr>
              <a:t>staying-healthy</a:t>
            </a:r>
            <a:r>
              <a:rPr lang="pt-BR" sz="2100" dirty="0">
                <a:latin typeface="Arial Nova Light" panose="020B0304020202020204" pitchFamily="34" charset="0"/>
              </a:rPr>
              <a:t>/</a:t>
            </a:r>
            <a:r>
              <a:rPr lang="pt-BR" sz="2100" dirty="0" err="1">
                <a:latin typeface="Arial Nova Light" panose="020B0304020202020204" pitchFamily="34" charset="0"/>
              </a:rPr>
              <a:t>can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intermittent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fasting</a:t>
            </a:r>
            <a:r>
              <a:rPr lang="pt-BR" sz="2100" dirty="0">
                <a:latin typeface="Arial Nova Light" panose="020B0304020202020204" pitchFamily="34" charset="0"/>
              </a:rPr>
              <a:t>-help-</a:t>
            </a:r>
            <a:r>
              <a:rPr lang="pt-BR" sz="2100" dirty="0" err="1">
                <a:latin typeface="Arial Nova Light" panose="020B0304020202020204" pitchFamily="34" charset="0"/>
              </a:rPr>
              <a:t>with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weight-loss</a:t>
            </a:r>
            <a:r>
              <a:rPr lang="pt-BR" sz="21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100" dirty="0"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SWIGGARD, Alison</a:t>
            </a:r>
            <a:r>
              <a:rPr lang="pt-BR" sz="2100" b="1" dirty="0">
                <a:latin typeface="Arial Nova Light" panose="020B0304020202020204" pitchFamily="34" charset="0"/>
              </a:rPr>
              <a:t>.</a:t>
            </a:r>
            <a:r>
              <a:rPr lang="pt-BR" sz="2100" dirty="0">
                <a:latin typeface="Arial Nova Light" panose="020B0304020202020204" pitchFamily="34" charset="0"/>
              </a:rPr>
              <a:t> </a:t>
            </a:r>
            <a:r>
              <a:rPr lang="pt-BR" sz="2100" b="1" dirty="0" err="1">
                <a:latin typeface="Arial Nova Light" panose="020B0304020202020204" pitchFamily="34" charset="0"/>
              </a:rPr>
              <a:t>Unpacking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the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History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of</a:t>
            </a:r>
            <a:r>
              <a:rPr lang="pt-BR" sz="2100" b="1" dirty="0">
                <a:latin typeface="Arial Nova Light" panose="020B0304020202020204" pitchFamily="34" charset="0"/>
              </a:rPr>
              <a:t> Diets &amp; Diet Culture.</a:t>
            </a:r>
            <a:r>
              <a:rPr lang="pt-BR" sz="2100" dirty="0">
                <a:latin typeface="Arial Nova Light" panose="020B0304020202020204" pitchFamily="34" charset="0"/>
              </a:rPr>
              <a:t> Disponível em: https://www.cvwellbeing.com/blog/</a:t>
            </a:r>
            <a:r>
              <a:rPr lang="pt-BR" sz="2100" dirty="0" err="1">
                <a:latin typeface="Arial Nova Light" panose="020B0304020202020204" pitchFamily="34" charset="0"/>
              </a:rPr>
              <a:t>the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history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of</a:t>
            </a:r>
            <a:r>
              <a:rPr lang="pt-BR" sz="2100" dirty="0">
                <a:latin typeface="Arial Nova Light" panose="020B0304020202020204" pitchFamily="34" charset="0"/>
              </a:rPr>
              <a:t>-diets. Acesso em: 28 maio 2025.</a:t>
            </a:r>
          </a:p>
          <a:p>
            <a:pPr algn="just"/>
            <a:endParaRPr lang="pt-BR" sz="2100" dirty="0"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WIKIPÉDIA. </a:t>
            </a:r>
            <a:r>
              <a:rPr lang="pt-BR" sz="2100" b="1" dirty="0">
                <a:latin typeface="Arial Nova Light" panose="020B0304020202020204" pitchFamily="34" charset="0"/>
              </a:rPr>
              <a:t>Sylvester Graham.</a:t>
            </a:r>
            <a:r>
              <a:rPr lang="pt-BR" sz="2100" dirty="0">
                <a:latin typeface="Arial Nova Light" panose="020B0304020202020204" pitchFamily="34" charset="0"/>
              </a:rPr>
              <a:t> Disponível em: https://pt.wikipedia.org/wiki/</a:t>
            </a:r>
            <a:r>
              <a:rPr lang="pt-BR" sz="2100" dirty="0" err="1">
                <a:latin typeface="Arial Nova Light" panose="020B0304020202020204" pitchFamily="34" charset="0"/>
              </a:rPr>
              <a:t>Sylvester_Graham</a:t>
            </a:r>
            <a:r>
              <a:rPr lang="pt-BR" sz="2100" dirty="0">
                <a:latin typeface="Arial Nova Light" panose="020B0304020202020204" pitchFamily="34" charset="0"/>
              </a:rPr>
              <a:t>. Acesso em: 07 jun. 2025.</a:t>
            </a:r>
          </a:p>
        </p:txBody>
      </p:sp>
    </p:spTree>
    <p:extLst>
      <p:ext uri="{BB962C8B-B14F-4D97-AF65-F5344CB8AC3E}">
        <p14:creationId xmlns:p14="http://schemas.microsoft.com/office/powerpoint/2010/main" val="29580746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9CEC1-A4ED-021B-7F33-68CC4FE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5634191-F5F8-D6B8-7D64-A771FBE5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DE1C1-17CF-C511-0074-27008618DD0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972613-88F5-BC1C-834A-B2D9B9D2C9DE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 que é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dieta?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4540A-28A5-E43F-DFC8-F86812ED075B}"/>
              </a:ext>
            </a:extLst>
          </p:cNvPr>
          <p:cNvSpPr txBox="1"/>
          <p:nvPr/>
        </p:nvSpPr>
        <p:spPr>
          <a:xfrm>
            <a:off x="819150" y="1426099"/>
            <a:ext cx="824495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O termo "dieta", do latim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"diaita"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oferecia uma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perspectiva mais ampla e holística do que a interpretação moderna que conhecemos. </a:t>
            </a:r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Historicamente, o termo "diaita" derivava da palavra grega "diaitan", que significava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"conduzir, governar ou arbitrar a própria vida",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indicando um escopo mais amplo do que apenas o consumo de alimentos;</a:t>
            </a:r>
            <a:r>
              <a:rPr lang="pt-BR" sz="2400" dirty="0">
                <a:solidFill>
                  <a:srgbClr val="00D36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também incluía aspectos do estilo de vida geral e hábitos diários.</a:t>
            </a:r>
          </a:p>
          <a:p>
            <a:pPr algn="just"/>
            <a:r>
              <a:rPr lang="en-US" sz="2400" dirty="0">
                <a:latin typeface="Arial Nova Light" panose="020B0304020202020204" pitchFamily="34" charset="0"/>
              </a:rPr>
              <a:t>Culturalmente, no </a:t>
            </a:r>
            <a:r>
              <a:rPr lang="en-US" sz="2400" dirty="0" err="1">
                <a:latin typeface="Arial Nova Light" panose="020B0304020202020204" pitchFamily="34" charset="0"/>
              </a:rPr>
              <a:t>entanto</a:t>
            </a:r>
            <a:r>
              <a:rPr lang="en-US" sz="2400" dirty="0">
                <a:latin typeface="Arial Nova Light" panose="020B0304020202020204" pitchFamily="34" charset="0"/>
              </a:rPr>
              <a:t>, a </a:t>
            </a:r>
            <a:r>
              <a:rPr lang="en-US" sz="2400" dirty="0" err="1">
                <a:latin typeface="Arial Nova Light" panose="020B0304020202020204" pitchFamily="34" charset="0"/>
              </a:rPr>
              <a:t>palavra</a:t>
            </a:r>
            <a:r>
              <a:rPr lang="en-US" sz="2400" dirty="0">
                <a:latin typeface="Arial Nova Light" panose="020B0304020202020204" pitchFamily="34" charset="0"/>
              </a:rPr>
              <a:t> "</a:t>
            </a:r>
            <a:r>
              <a:rPr lang="en-US" sz="2400" dirty="0" err="1">
                <a:latin typeface="Arial Nova Light" panose="020B0304020202020204" pitchFamily="34" charset="0"/>
              </a:rPr>
              <a:t>dieta</a:t>
            </a:r>
            <a:r>
              <a:rPr lang="en-US" sz="2400" dirty="0">
                <a:latin typeface="Arial Nova Light" panose="020B0304020202020204" pitchFamily="34" charset="0"/>
              </a:rPr>
              <a:t>" </a:t>
            </a:r>
            <a:r>
              <a:rPr lang="en-US" sz="2400" dirty="0" err="1">
                <a:latin typeface="Arial Nova Light" panose="020B0304020202020204" pitchFamily="34" charset="0"/>
              </a:rPr>
              <a:t>mudou</a:t>
            </a:r>
            <a:r>
              <a:rPr lang="en-US" sz="2400" dirty="0">
                <a:latin typeface="Arial Nova Light" panose="020B0304020202020204" pitchFamily="34" charset="0"/>
              </a:rPr>
              <a:t> de </a:t>
            </a:r>
            <a:r>
              <a:rPr lang="en-US" sz="2400" dirty="0" err="1">
                <a:latin typeface="Arial Nova Light" panose="020B0304020202020204" pitchFamily="34" charset="0"/>
              </a:rPr>
              <a:t>significado</a:t>
            </a:r>
            <a:r>
              <a:rPr lang="en-US" sz="2400" dirty="0">
                <a:latin typeface="Arial Nova Light" panose="020B0304020202020204" pitchFamily="34" charset="0"/>
              </a:rPr>
              <a:t>. </a:t>
            </a:r>
            <a:r>
              <a:rPr lang="en-US" sz="2400" dirty="0" err="1">
                <a:latin typeface="Arial Nova Light" panose="020B0304020202020204" pitchFamily="34" charset="0"/>
              </a:rPr>
              <a:t>Muitas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vezes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está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associada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à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intencional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visando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a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perda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de peso.</a:t>
            </a:r>
            <a:r>
              <a:rPr lang="en-US" sz="2400" dirty="0">
                <a:solidFill>
                  <a:srgbClr val="477D3D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dirty="0">
                <a:latin typeface="Arial Nova Light" panose="020B0304020202020204" pitchFamily="34" charset="0"/>
              </a:rPr>
              <a:t>A </a:t>
            </a:r>
            <a:r>
              <a:rPr lang="en-US" sz="2400" dirty="0" err="1">
                <a:latin typeface="Arial Nova Light" panose="020B0304020202020204" pitchFamily="34" charset="0"/>
              </a:rPr>
              <a:t>fome</a:t>
            </a:r>
            <a:r>
              <a:rPr lang="en-US" sz="2400" dirty="0">
                <a:latin typeface="Arial Nova Light" panose="020B0304020202020204" pitchFamily="34" charset="0"/>
              </a:rPr>
              <a:t>, a </a:t>
            </a:r>
            <a:r>
              <a:rPr lang="en-US" sz="2400" dirty="0" err="1">
                <a:latin typeface="Arial Nova Light" panose="020B0304020202020204" pitchFamily="34" charset="0"/>
              </a:rPr>
              <a:t>privação</a:t>
            </a:r>
            <a:r>
              <a:rPr lang="en-US" sz="2400" dirty="0">
                <a:latin typeface="Arial Nova Light" panose="020B0304020202020204" pitchFamily="34" charset="0"/>
              </a:rPr>
              <a:t> e a </a:t>
            </a:r>
            <a:r>
              <a:rPr lang="en-US" sz="2400" dirty="0" err="1">
                <a:latin typeface="Arial Nova Light" panose="020B0304020202020204" pitchFamily="34" charset="0"/>
              </a:rPr>
              <a:t>desconfiança</a:t>
            </a:r>
            <a:r>
              <a:rPr lang="en-US" sz="2400" dirty="0">
                <a:latin typeface="Arial Nova Light" panose="020B0304020202020204" pitchFamily="34" charset="0"/>
              </a:rPr>
              <a:t> dos </a:t>
            </a:r>
            <a:r>
              <a:rPr lang="en-US" sz="2400" dirty="0" err="1">
                <a:latin typeface="Arial Nova Light" panose="020B0304020202020204" pitchFamily="34" charset="0"/>
              </a:rPr>
              <a:t>sinais</a:t>
            </a:r>
            <a:r>
              <a:rPr lang="en-US" sz="2400" dirty="0">
                <a:latin typeface="Arial Nova Light" panose="020B0304020202020204" pitchFamily="34" charset="0"/>
              </a:rPr>
              <a:t> do </a:t>
            </a:r>
            <a:r>
              <a:rPr lang="en-US" sz="2400" dirty="0" err="1">
                <a:latin typeface="Arial Nova Light" panose="020B0304020202020204" pitchFamily="34" charset="0"/>
              </a:rPr>
              <a:t>próprio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corpo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tornaram</a:t>
            </a:r>
            <a:r>
              <a:rPr lang="en-US" sz="2400" dirty="0">
                <a:latin typeface="Arial Nova Light" panose="020B0304020202020204" pitchFamily="34" charset="0"/>
              </a:rPr>
              <a:t>-se </a:t>
            </a:r>
            <a:r>
              <a:rPr lang="en-US" sz="2400" dirty="0" err="1">
                <a:latin typeface="Arial Nova Light" panose="020B0304020202020204" pitchFamily="34" charset="0"/>
              </a:rPr>
              <a:t>mais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comuns</a:t>
            </a:r>
            <a:r>
              <a:rPr lang="en-US" sz="2400" dirty="0">
                <a:latin typeface="Arial Nova Light" panose="020B0304020202020204" pitchFamily="34" charset="0"/>
              </a:rPr>
              <a:t> e </a:t>
            </a:r>
            <a:r>
              <a:rPr lang="en-US" sz="2400" dirty="0" err="1">
                <a:latin typeface="Arial Nova Light" panose="020B0304020202020204" pitchFamily="34" charset="0"/>
              </a:rPr>
              <a:t>associadas</a:t>
            </a:r>
            <a:r>
              <a:rPr lang="en-US" sz="2400" dirty="0">
                <a:latin typeface="Arial Nova Light" panose="020B0304020202020204" pitchFamily="34" charset="0"/>
              </a:rPr>
              <a:t> à </a:t>
            </a:r>
            <a:r>
              <a:rPr lang="en-US" sz="2400" dirty="0" err="1">
                <a:latin typeface="Arial Nova Light" panose="020B0304020202020204" pitchFamily="34" charset="0"/>
              </a:rPr>
              <a:t>dieta</a:t>
            </a:r>
            <a:r>
              <a:rPr lang="en-US" sz="2400" dirty="0">
                <a:latin typeface="Arial Nova Light" panose="020B0304020202020204" pitchFamily="34" charset="0"/>
              </a:rPr>
              <a:t>.</a:t>
            </a:r>
            <a:r>
              <a:rPr lang="en-US" sz="2600" dirty="0">
                <a:latin typeface="Arial Nova Light" panose="020B0304020202020204" pitchFamily="34" charset="0"/>
              </a:rPr>
              <a:t> </a:t>
            </a:r>
            <a:r>
              <a:rPr lang="en-US" sz="2400" dirty="0">
                <a:latin typeface="Arial Nova Light" panose="020B0304020202020204" pitchFamily="34" charset="0"/>
              </a:rPr>
              <a:t>(SWIGGARD, Alison. </a:t>
            </a:r>
            <a:r>
              <a:rPr lang="en-US" sz="240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2400" dirty="0">
                <a:latin typeface="Arial Nova Light" panose="020B0304020202020204" pitchFamily="34" charset="0"/>
              </a:rPr>
              <a:t>) </a:t>
            </a:r>
            <a:endParaRPr lang="pt-BR" sz="2400" dirty="0">
              <a:latin typeface="Arial Nova Light" panose="020B0304020202020204" pitchFamily="34" charset="0"/>
            </a:endParaRPr>
          </a:p>
        </p:txBody>
      </p:sp>
      <p:pic>
        <p:nvPicPr>
          <p:cNvPr id="6" name="Imagem 5" descr="Flor cor de rosa&#10;&#10;O conteúdo gerado por IA pode estar incorreto.">
            <a:extLst>
              <a:ext uri="{FF2B5EF4-FFF2-40B4-BE49-F238E27FC236}">
                <a16:creationId xmlns:a16="http://schemas.microsoft.com/office/drawing/2014/main" id="{C0222AA5-66E7-6A88-BC9A-ECB77836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5584" y="1924138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0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9433-6909-30C8-DE44-027A7AC0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2AFCD69-EDFC-F07F-366F-151E2497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2BCF3-79F6-028F-2FFA-709FFB823E1A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C139FA-5A71-2B04-FBEA-EA0D2772909B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De onde vem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essa ideia?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693A2E-950B-F441-B2FE-543919AB33B0}"/>
              </a:ext>
            </a:extLst>
          </p:cNvPr>
          <p:cNvSpPr txBox="1"/>
          <p:nvPr/>
        </p:nvSpPr>
        <p:spPr>
          <a:xfrm>
            <a:off x="819150" y="1690061"/>
            <a:ext cx="79323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 Nova Light" panose="020B0304020202020204" pitchFamily="34" charset="0"/>
              </a:rPr>
              <a:t>As </a:t>
            </a:r>
            <a:r>
              <a:rPr lang="en-US" sz="2800" dirty="0" err="1">
                <a:latin typeface="Arial Nova Light" panose="020B0304020202020204" pitchFamily="34" charset="0"/>
              </a:rPr>
              <a:t>raízes</a:t>
            </a:r>
            <a:r>
              <a:rPr lang="en-US" sz="2800" dirty="0">
                <a:latin typeface="Arial Nova Light" panose="020B0304020202020204" pitchFamily="34" charset="0"/>
              </a:rPr>
              <a:t> dessa </a:t>
            </a:r>
            <a:r>
              <a:rPr lang="en-US" sz="2800" dirty="0" err="1">
                <a:latin typeface="Arial Nova Light" panose="020B0304020202020204" pitchFamily="34" charset="0"/>
              </a:rPr>
              <a:t>ideologia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remontam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aos</a:t>
            </a:r>
            <a:r>
              <a:rPr lang="en-US" sz="2800" dirty="0">
                <a:latin typeface="Arial Nova Light" panose="020B0304020202020204" pitchFamily="34" charset="0"/>
              </a:rPr>
              <a:t> tempos </a:t>
            </a:r>
            <a:r>
              <a:rPr lang="en-US" sz="2800" dirty="0" err="1">
                <a:latin typeface="Arial Nova Light" panose="020B0304020202020204" pitchFamily="34" charset="0"/>
              </a:rPr>
              <a:t>antigos</a:t>
            </a:r>
            <a:r>
              <a:rPr lang="en-US" sz="2800" dirty="0">
                <a:latin typeface="Arial Nova Light" panose="020B0304020202020204" pitchFamily="34" charset="0"/>
              </a:rPr>
              <a:t>. Por </a:t>
            </a:r>
            <a:r>
              <a:rPr lang="en-US" sz="2800" dirty="0" err="1">
                <a:latin typeface="Arial Nova Light" panose="020B0304020202020204" pitchFamily="34" charset="0"/>
              </a:rPr>
              <a:t>exemplo</a:t>
            </a:r>
            <a:r>
              <a:rPr lang="en-US" sz="2800" dirty="0">
                <a:latin typeface="Arial Nova Light" panose="020B0304020202020204" pitchFamily="34" charset="0"/>
              </a:rPr>
              <a:t>,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os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antigos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gregos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reverenciavam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a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aptidão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física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,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ligando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-a à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moralidade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e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virtude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. </a:t>
            </a:r>
          </a:p>
          <a:p>
            <a:pPr algn="just"/>
            <a:r>
              <a:rPr lang="en-US" sz="2800" dirty="0" err="1">
                <a:latin typeface="Arial Nova Light" panose="020B0304020202020204" pitchFamily="34" charset="0"/>
              </a:rPr>
              <a:t>Posteriormente</a:t>
            </a:r>
            <a:r>
              <a:rPr lang="en-US" sz="2800" dirty="0">
                <a:latin typeface="Arial Nova Light" panose="020B0304020202020204" pitchFamily="34" charset="0"/>
              </a:rPr>
              <a:t>, as </a:t>
            </a:r>
            <a:r>
              <a:rPr lang="en-US" sz="2800" dirty="0" err="1">
                <a:latin typeface="Arial Nova Light" panose="020B0304020202020204" pitchFamily="34" charset="0"/>
              </a:rPr>
              <a:t>tradições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cristãs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antigas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associavam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à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pureza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espiritual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, </a:t>
            </a:r>
            <a:r>
              <a:rPr lang="en-US" sz="2800" dirty="0" err="1">
                <a:latin typeface="Arial Nova Light" panose="020B0304020202020204" pitchFamily="34" charset="0"/>
              </a:rPr>
              <a:t>estabelecendo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uma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conexão</a:t>
            </a:r>
            <a:r>
              <a:rPr lang="en-US" sz="2800" dirty="0">
                <a:latin typeface="Arial Nova Light" panose="020B0304020202020204" pitchFamily="34" charset="0"/>
              </a:rPr>
              <a:t> entre </a:t>
            </a:r>
            <a:r>
              <a:rPr lang="en-US" sz="2800" dirty="0" err="1">
                <a:latin typeface="Arial Nova Light" panose="020B0304020202020204" pitchFamily="34" charset="0"/>
              </a:rPr>
              <a:t>hábitos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alimentares</a:t>
            </a:r>
            <a:r>
              <a:rPr lang="en-US" sz="2800" dirty="0">
                <a:latin typeface="Arial Nova Light" panose="020B0304020202020204" pitchFamily="34" charset="0"/>
              </a:rPr>
              <a:t> e </a:t>
            </a:r>
            <a:r>
              <a:rPr lang="en-US" sz="2800" dirty="0" err="1">
                <a:latin typeface="Arial Nova Light" panose="020B0304020202020204" pitchFamily="34" charset="0"/>
              </a:rPr>
              <a:t>moralidade</a:t>
            </a:r>
            <a:r>
              <a:rPr lang="en-US" sz="2800" dirty="0">
                <a:latin typeface="Arial Nova Light" panose="020B0304020202020204" pitchFamily="34" charset="0"/>
              </a:rPr>
              <a:t>. (SWIGGARD, Alison. </a:t>
            </a:r>
            <a:r>
              <a:rPr lang="en-US" sz="280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2800" dirty="0">
                <a:latin typeface="Arial Nova Light" panose="020B0304020202020204" pitchFamily="34" charset="0"/>
              </a:rPr>
              <a:t>) </a:t>
            </a:r>
            <a:endParaRPr lang="pt-BR" sz="2800" dirty="0">
              <a:latin typeface="Arial Nova Light" panose="020B0304020202020204" pitchFamily="34" charset="0"/>
            </a:endParaRPr>
          </a:p>
        </p:txBody>
      </p:sp>
      <p:pic>
        <p:nvPicPr>
          <p:cNvPr id="1026" name="Picture 2" descr="Discóbolo – Wikipédia, a enciclopédia livre">
            <a:extLst>
              <a:ext uri="{FF2B5EF4-FFF2-40B4-BE49-F238E27FC236}">
                <a16:creationId xmlns:a16="http://schemas.microsoft.com/office/drawing/2014/main" id="{C6C308A4-975F-26CD-4BE0-AD115FD6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36" y="1835653"/>
            <a:ext cx="1863139" cy="3114844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F44DC38-79B8-07AA-7C55-38F9F73CF915}"/>
              </a:ext>
            </a:extLst>
          </p:cNvPr>
          <p:cNvSpPr txBox="1"/>
          <p:nvPr/>
        </p:nvSpPr>
        <p:spPr>
          <a:xfrm>
            <a:off x="9130628" y="4950497"/>
            <a:ext cx="186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Discóbolo</a:t>
            </a:r>
            <a:r>
              <a:rPr lang="pt-BR" sz="1000" dirty="0">
                <a:latin typeface="Arial Nova Light" panose="020B0304020202020204" pitchFamily="34" charset="0"/>
              </a:rPr>
              <a:t> - Fonte: </a:t>
            </a:r>
            <a:r>
              <a:rPr lang="pt-BR" sz="1000" dirty="0">
                <a:latin typeface="Arial Nova Light" panose="020B0304020202020204" pitchFamily="34" charset="0"/>
                <a:hlinkClick r:id="rId4"/>
              </a:rPr>
              <a:t>https://upload.wikimedia.org/wikipedia/commons/9/93/Discobolus_in_National_Roman_Museum_Palazzo_Massimo_alle_Terme.JPG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4" name="Imagem 3" descr="Flor cor de rosa&#10;&#10;O conteúdo gerado por IA pode estar incorreto.">
            <a:extLst>
              <a:ext uri="{FF2B5EF4-FFF2-40B4-BE49-F238E27FC236}">
                <a16:creationId xmlns:a16="http://schemas.microsoft.com/office/drawing/2014/main" id="{852F5390-9070-51EC-05FD-821BBB2D7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7248" y="-5059472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88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18599-4E41-D2DB-CA0A-3F439DE24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4E6B02F-C7D9-052D-5281-99A076D1B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002D39-6484-CD73-4D83-52D147D65050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18AF36-98EC-B44F-40D3-BD9C6E73EAA8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No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século 19...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D24586-E090-62CC-07CE-40825D8FF6D9}"/>
              </a:ext>
            </a:extLst>
          </p:cNvPr>
          <p:cNvSpPr txBox="1"/>
          <p:nvPr/>
        </p:nvSpPr>
        <p:spPr>
          <a:xfrm>
            <a:off x="819150" y="1621907"/>
            <a:ext cx="79789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 Nova Light" panose="020B0304020202020204" pitchFamily="34" charset="0"/>
              </a:rPr>
              <a:t>No </a:t>
            </a:r>
            <a:r>
              <a:rPr lang="en-US" sz="2400" dirty="0" err="1">
                <a:latin typeface="Arial Nova Light" panose="020B0304020202020204" pitchFamily="34" charset="0"/>
              </a:rPr>
              <a:t>século</a:t>
            </a:r>
            <a:r>
              <a:rPr lang="en-US" sz="2400" dirty="0">
                <a:latin typeface="Arial Nova Light" panose="020B0304020202020204" pitchFamily="34" charset="0"/>
              </a:rPr>
              <a:t> XIX, </a:t>
            </a:r>
            <a:r>
              <a:rPr lang="en-US" sz="2400" dirty="0" err="1">
                <a:latin typeface="Arial Nova Light" panose="020B0304020202020204" pitchFamily="34" charset="0"/>
              </a:rPr>
              <a:t>figuras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como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Sylvester Graham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defendiam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dietas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restritivas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para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promover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a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saúde</a:t>
            </a:r>
            <a:r>
              <a:rPr lang="en-US" sz="24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e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suprimir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desejos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, </a:t>
            </a:r>
            <a:r>
              <a:rPr lang="en-US" sz="2400" dirty="0" err="1">
                <a:latin typeface="Arial Nova Light" panose="020B0304020202020204" pitchFamily="34" charset="0"/>
              </a:rPr>
              <a:t>solidificando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os</a:t>
            </a:r>
            <a:r>
              <a:rPr lang="en-US" sz="2400" dirty="0">
                <a:latin typeface="Arial Nova Light" panose="020B0304020202020204" pitchFamily="34" charset="0"/>
              </a:rPr>
              <a:t> tons </a:t>
            </a:r>
            <a:r>
              <a:rPr lang="en-US" sz="2400" dirty="0" err="1">
                <a:latin typeface="Arial Nova Light" panose="020B0304020202020204" pitchFamily="34" charset="0"/>
              </a:rPr>
              <a:t>morais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associados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às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escolhas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alimentares</a:t>
            </a:r>
            <a:r>
              <a:rPr lang="en-US" sz="2400" dirty="0">
                <a:latin typeface="Arial Nova Light" panose="020B0304020202020204" pitchFamily="34" charset="0"/>
              </a:rPr>
              <a:t>. (SWIGGARD, Alison. </a:t>
            </a:r>
            <a:r>
              <a:rPr lang="en-US" sz="240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2400" dirty="0">
                <a:latin typeface="Arial Nova Light" panose="020B0304020202020204" pitchFamily="34" charset="0"/>
              </a:rPr>
              <a:t>)</a:t>
            </a: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Essa visão ganhou força nos EUA entre 1830 e 1840, quando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 dieta de Sylvester Graham foi imposta aos estudantes do Oberlin College.</a:t>
            </a:r>
            <a:r>
              <a:rPr lang="pt-BR" sz="24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A repressão alimentar gerou revolta — alguns alunos abandonaram a escola, e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um caso extremo terminou com a morte de um professor por se recusar a entregar pimenta,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proibida na dieta. (WIKIPÉDIA. </a:t>
            </a:r>
            <a:r>
              <a:rPr lang="pt-BR" sz="2400" b="1" i="1" dirty="0">
                <a:latin typeface="Arial Nova Light" panose="020B0304020202020204" pitchFamily="34" charset="0"/>
              </a:rPr>
              <a:t>Sylvester Graham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E4675-E6E2-C16C-5408-B3A967452BE7}"/>
              </a:ext>
            </a:extLst>
          </p:cNvPr>
          <p:cNvSpPr txBox="1"/>
          <p:nvPr/>
        </p:nvSpPr>
        <p:spPr>
          <a:xfrm>
            <a:off x="8907388" y="4374977"/>
            <a:ext cx="2099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Ilustração de Sylvester Graham </a:t>
            </a:r>
            <a:r>
              <a:rPr lang="pt-BR" sz="1000" dirty="0">
                <a:latin typeface="Arial Nova Light" panose="020B0304020202020204" pitchFamily="34" charset="0"/>
              </a:rPr>
              <a:t>- Fonte: </a:t>
            </a:r>
            <a:r>
              <a:rPr lang="pt-BR" sz="1000" dirty="0">
                <a:latin typeface="Arial Nova Light" panose="020B0304020202020204" pitchFamily="34" charset="0"/>
                <a:hlinkClick r:id="rId3"/>
              </a:rPr>
              <a:t>https://upload.wikimedia.org/wikipedia/commons/thumb/e/e0/Sylvester_Graham_%281794-1851%29.jpg/250px-Sylvester_Graham_%281794-1851%29.jpg 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2050" name="Picture 2" descr="Sylvester Graham – Wikipédia, a enciclopédia livre">
            <a:extLst>
              <a:ext uri="{FF2B5EF4-FFF2-40B4-BE49-F238E27FC236}">
                <a16:creationId xmlns:a16="http://schemas.microsoft.com/office/drawing/2014/main" id="{D260E992-15EE-6E32-6044-C9CECD00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388" y="1748406"/>
            <a:ext cx="2099433" cy="2626571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032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86311-CBE6-C2CF-6376-C6340685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1B13A8-9EFA-43CD-6FBA-363CE48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9D58E9-201F-0347-F488-190897C8734E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C88B437-04D5-24E9-8C00-48A4233B0B1F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Com isso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então...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8004C-6DA9-A77D-1C96-00A6400598F3}"/>
              </a:ext>
            </a:extLst>
          </p:cNvPr>
          <p:cNvSpPr txBox="1"/>
          <p:nvPr/>
        </p:nvSpPr>
        <p:spPr>
          <a:xfrm>
            <a:off x="819150" y="1628651"/>
            <a:ext cx="79789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 Nova Light" panose="020B0304020202020204" pitchFamily="34" charset="0"/>
              </a:rPr>
              <a:t>A palavra “dieta”, embora tenha assumido diferentes significados ao longo da história, quase sempre esteve ligada a um conceito: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busca por um corpo ideal.</a:t>
            </a:r>
            <a:r>
              <a:rPr lang="pt-BR" sz="28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Essa busca alimentou, ao longo dos séculos, </a:t>
            </a:r>
            <a:r>
              <a:rPr lang="pt-BR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uma obsessão pela perda de peso, pela restrição alimentar e pelo controle rígido sobre o próprio corpo</a:t>
            </a:r>
            <a:r>
              <a:rPr lang="pt-BR" sz="280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— frequentemente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associando a alimentação a valores morais e pressões sociais.</a:t>
            </a:r>
          </a:p>
        </p:txBody>
      </p:sp>
      <p:pic>
        <p:nvPicPr>
          <p:cNvPr id="9" name="Imagem 8" descr="Planta com folhas verdes&#10;&#10;O conteúdo gerado por IA pode estar incorreto.">
            <a:extLst>
              <a:ext uri="{FF2B5EF4-FFF2-40B4-BE49-F238E27FC236}">
                <a16:creationId xmlns:a16="http://schemas.microsoft.com/office/drawing/2014/main" id="{E29D8AAD-A80F-F8CB-7D14-86D6F3EE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793" y="-76264"/>
            <a:ext cx="3089520" cy="36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36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84BFF-ABDE-46C2-26EC-E7D90A25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6085B1E2-EFD6-F348-3443-6A6EE257E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47B6756-D949-309F-AE68-1CCD07735DA6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94EEA38-43FE-0164-2E58-2BF1F5401BAC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Obesidade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CF98667-B1D8-988D-9488-4212D5185C0A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984BB3E6-95AA-94E9-2C0B-A55318F36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509208" y="5092812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051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A0FA-4E38-68C5-6B85-A7157D5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D63898E-0065-DDA1-08CB-3401DDBF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46FCF-105C-843A-19DB-693283DF277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F51A8-234E-EA96-C3FC-B47137B4D60A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 que é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obesidade?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B5DB06-4B83-4A72-EECF-EF644D7BE091}"/>
              </a:ext>
            </a:extLst>
          </p:cNvPr>
          <p:cNvSpPr txBox="1"/>
          <p:nvPr/>
        </p:nvSpPr>
        <p:spPr>
          <a:xfrm>
            <a:off x="819150" y="1659285"/>
            <a:ext cx="83335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 Nova Light" panose="020B0304020202020204" pitchFamily="34" charset="0"/>
              </a:rPr>
              <a:t>A obesidade é uma condição médica crônica caracterizada pelo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acúmulo excessivo de gordura corporal,</a:t>
            </a:r>
            <a:r>
              <a:rPr lang="pt-BR" sz="28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que pode comprometer a saúde e aumentar </a:t>
            </a:r>
            <a:r>
              <a:rPr lang="pt-BR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 risco de diversas doenças, como as cardiovasculares.</a:t>
            </a:r>
            <a:r>
              <a:rPr lang="pt-BR" sz="2800" b="1" dirty="0"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Ela ocorre quando há um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desequilíbrio entre a ingestão e o gasto de energia </a:t>
            </a:r>
            <a:r>
              <a:rPr lang="pt-BR" sz="2800" dirty="0">
                <a:latin typeface="Arial Nova Light" panose="020B0304020202020204" pitchFamily="34" charset="0"/>
              </a:rPr>
              <a:t>– ou seja, quando o consumo de calorias é maior do que o corpo consegue queimar ao longo do tempo. </a:t>
            </a:r>
            <a:r>
              <a:rPr lang="es-ES" sz="2800" dirty="0">
                <a:latin typeface="Arial Nova Light" panose="020B0304020202020204" pitchFamily="34" charset="0"/>
              </a:rPr>
              <a:t>(MANUAL MSD. </a:t>
            </a:r>
            <a:r>
              <a:rPr lang="es-ES" sz="2800" dirty="0" err="1">
                <a:latin typeface="Arial Nova Light" panose="020B0304020202020204" pitchFamily="34" charset="0"/>
              </a:rPr>
              <a:t>Shauna</a:t>
            </a:r>
            <a:r>
              <a:rPr lang="es-ES" sz="2800" dirty="0">
                <a:latin typeface="Arial Nova Light" panose="020B0304020202020204" pitchFamily="34" charset="0"/>
              </a:rPr>
              <a:t> M. Levy, MD, MS, et al; </a:t>
            </a:r>
            <a:r>
              <a:rPr lang="es-ES" sz="2800" b="1" dirty="0" err="1">
                <a:latin typeface="Arial Nova Light" panose="020B0304020202020204" pitchFamily="34" charset="0"/>
              </a:rPr>
              <a:t>Obesidade</a:t>
            </a:r>
            <a:r>
              <a:rPr lang="es-ES" sz="2800" dirty="0">
                <a:latin typeface="Arial Nova Light" panose="020B0304020202020204" pitchFamily="34" charset="0"/>
              </a:rPr>
              <a:t>)​</a:t>
            </a:r>
            <a:endParaRPr lang="pt-BR" sz="2800" dirty="0">
              <a:latin typeface="Arial Nova Light" panose="020B0304020202020204" pitchFamily="34" charset="0"/>
            </a:endParaRPr>
          </a:p>
        </p:txBody>
      </p:sp>
      <p:pic>
        <p:nvPicPr>
          <p:cNvPr id="8" name="Imagem 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466863B-E913-338D-7FF8-FDD96E14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-1772961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41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1891</Words>
  <Application>Microsoft Office PowerPoint</Application>
  <PresentationFormat>Widescreen</PresentationFormat>
  <Paragraphs>115</Paragraphs>
  <Slides>32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Arial Nova Light</vt:lpstr>
      <vt:lpstr>DM Sans 14pt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Possato</dc:creator>
  <cp:lastModifiedBy>Gabriel Possato</cp:lastModifiedBy>
  <cp:revision>11</cp:revision>
  <dcterms:created xsi:type="dcterms:W3CDTF">2025-06-06T12:05:09Z</dcterms:created>
  <dcterms:modified xsi:type="dcterms:W3CDTF">2025-06-09T15:20:23Z</dcterms:modified>
</cp:coreProperties>
</file>